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0"/>
  </p:notesMasterIdLst>
  <p:handoutMasterIdLst>
    <p:handoutMasterId r:id="rId31"/>
  </p:handoutMasterIdLst>
  <p:sldIdLst>
    <p:sldId id="353" r:id="rId2"/>
    <p:sldId id="593" r:id="rId3"/>
    <p:sldId id="544" r:id="rId4"/>
    <p:sldId id="604" r:id="rId5"/>
    <p:sldId id="551" r:id="rId6"/>
    <p:sldId id="552" r:id="rId7"/>
    <p:sldId id="555" r:id="rId8"/>
    <p:sldId id="556" r:id="rId9"/>
    <p:sldId id="594" r:id="rId10"/>
    <p:sldId id="577" r:id="rId11"/>
    <p:sldId id="603" r:id="rId12"/>
    <p:sldId id="559" r:id="rId13"/>
    <p:sldId id="560" r:id="rId14"/>
    <p:sldId id="561" r:id="rId15"/>
    <p:sldId id="574" r:id="rId16"/>
    <p:sldId id="563" r:id="rId17"/>
    <p:sldId id="564" r:id="rId18"/>
    <p:sldId id="565" r:id="rId19"/>
    <p:sldId id="585" r:id="rId20"/>
    <p:sldId id="586" r:id="rId21"/>
    <p:sldId id="595" r:id="rId22"/>
    <p:sldId id="537" r:id="rId23"/>
    <p:sldId id="591" r:id="rId24"/>
    <p:sldId id="481" r:id="rId25"/>
    <p:sldId id="482" r:id="rId26"/>
    <p:sldId id="605" r:id="rId27"/>
    <p:sldId id="582" r:id="rId28"/>
    <p:sldId id="587" r:id="rId29"/>
  </p:sldIdLst>
  <p:sldSz cx="9144000" cy="5143500" type="screen16x9"/>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orient="horz" pos="2754">
          <p15:clr>
            <a:srgbClr val="A4A3A4"/>
          </p15:clr>
        </p15:guide>
        <p15:guide id="3" orient="horz" pos="2845">
          <p15:clr>
            <a:srgbClr val="A4A3A4"/>
          </p15:clr>
        </p15:guide>
        <p15:guide id="4" orient="horz" pos="3239">
          <p15:clr>
            <a:srgbClr val="A4A3A4"/>
          </p15:clr>
        </p15:guide>
        <p15:guide id="5" orient="horz" pos="3162">
          <p15:clr>
            <a:srgbClr val="A4A3A4"/>
          </p15:clr>
        </p15:guide>
        <p15:guide id="6" orient="horz" pos="3026">
          <p15:clr>
            <a:srgbClr val="A4A3A4"/>
          </p15:clr>
        </p15:guide>
        <p15:guide id="7" pos="2880">
          <p15:clr>
            <a:srgbClr val="A4A3A4"/>
          </p15:clr>
        </p15:guide>
        <p15:guide id="8" pos="113">
          <p15:clr>
            <a:srgbClr val="A4A3A4"/>
          </p15:clr>
        </p15:guide>
        <p15:guide id="9" pos="56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A9D4"/>
    <a:srgbClr val="499CEE"/>
    <a:srgbClr val="46355A"/>
    <a:srgbClr val="1A180E"/>
    <a:srgbClr val="2889AB"/>
    <a:srgbClr val="247A99"/>
    <a:srgbClr val="3E71EE"/>
    <a:srgbClr val="3865D4"/>
    <a:srgbClr val="3B75AE"/>
    <a:srgbClr val="1D6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94" autoAdjust="0"/>
    <p:restoredTop sz="99828" autoAdjust="0"/>
  </p:normalViewPr>
  <p:slideViewPr>
    <p:cSldViewPr showGuides="1">
      <p:cViewPr>
        <p:scale>
          <a:sx n="134" d="100"/>
          <a:sy n="134" d="100"/>
        </p:scale>
        <p:origin x="-1504" y="-1024"/>
      </p:cViewPr>
      <p:guideLst>
        <p:guide orient="horz" pos="1620"/>
        <p:guide orient="horz" pos="2754"/>
        <p:guide orient="horz" pos="2845"/>
        <p:guide orient="horz" pos="3239"/>
        <p:guide orient="horz" pos="3162"/>
        <p:guide orient="horz" pos="3026"/>
        <p:guide pos="2880"/>
        <p:guide pos="113"/>
        <p:guide pos="5647"/>
      </p:guideLst>
    </p:cSldViewPr>
  </p:slideViewPr>
  <p:outlineViewPr>
    <p:cViewPr>
      <p:scale>
        <a:sx n="33" d="100"/>
        <a:sy n="33" d="100"/>
      </p:scale>
      <p:origin x="0" y="7512"/>
    </p:cViewPr>
  </p:outlineViewPr>
  <p:notesTextViewPr>
    <p:cViewPr>
      <p:scale>
        <a:sx n="3" d="2"/>
        <a:sy n="3" d="2"/>
      </p:scale>
      <p:origin x="0" y="0"/>
    </p:cViewPr>
  </p:notesTextViewPr>
  <p:sorterViewPr>
    <p:cViewPr>
      <p:scale>
        <a:sx n="137" d="100"/>
        <a:sy n="137"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8092B68C-8DC4-7C4A-B5B7-BB7C37F79AB0}" type="datetime1">
              <a:rPr lang="en-US" smtClean="0"/>
              <a:t>6/6/16</a:t>
            </a:fld>
            <a:endParaRPr lang="en-AU"/>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9431BB63-2C56-4421-89EF-DE47CDD1BF13}" type="slidenum">
              <a:rPr lang="en-AU" smtClean="0"/>
              <a:t>‹#›</a:t>
            </a:fld>
            <a:endParaRPr lang="en-AU"/>
          </a:p>
        </p:txBody>
      </p:sp>
    </p:spTree>
    <p:extLst>
      <p:ext uri="{BB962C8B-B14F-4D97-AF65-F5344CB8AC3E}">
        <p14:creationId xmlns:p14="http://schemas.microsoft.com/office/powerpoint/2010/main" val="11039802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EE0F4A5-BC14-CD4E-8425-A077718FEDA3}" type="datetime1">
              <a:rPr lang="en-US" smtClean="0"/>
              <a:t>6/6/16</a:t>
            </a:fld>
            <a:endParaRPr lang="en-AU"/>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B950F2D-1255-45F6-9806-916749929F41}" type="slidenum">
              <a:rPr lang="en-AU" smtClean="0"/>
              <a:t>‹#›</a:t>
            </a:fld>
            <a:endParaRPr lang="en-AU"/>
          </a:p>
        </p:txBody>
      </p:sp>
    </p:spTree>
    <p:extLst>
      <p:ext uri="{BB962C8B-B14F-4D97-AF65-F5344CB8AC3E}">
        <p14:creationId xmlns:p14="http://schemas.microsoft.com/office/powerpoint/2010/main" val="394553906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950F2D-1255-45F6-9806-916749929F41}" type="slidenum">
              <a:rPr lang="en-AU" smtClean="0"/>
              <a:t>1</a:t>
            </a:fld>
            <a:endParaRPr lang="en-AU"/>
          </a:p>
        </p:txBody>
      </p:sp>
    </p:spTree>
    <p:extLst>
      <p:ext uri="{BB962C8B-B14F-4D97-AF65-F5344CB8AC3E}">
        <p14:creationId xmlns:p14="http://schemas.microsoft.com/office/powerpoint/2010/main" val="619902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422275" y="1241425"/>
            <a:ext cx="5953125" cy="3349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5" name="Shape 195"/>
          <p:cNvSpPr txBox="1">
            <a:spLocks noGrp="1"/>
          </p:cNvSpPr>
          <p:nvPr>
            <p:ph type="body" idx="1"/>
          </p:nvPr>
        </p:nvSpPr>
        <p:spPr>
          <a:xfrm>
            <a:off x="679768" y="4777194"/>
            <a:ext cx="5438139" cy="3908613"/>
          </a:xfrm>
          <a:prstGeom prst="rect">
            <a:avLst/>
          </a:prstGeom>
          <a:noFill/>
          <a:ln>
            <a:noFill/>
          </a:ln>
        </p:spPr>
        <p:txBody>
          <a:bodyPr lIns="91375" tIns="45700" rIns="91375" bIns="45700" anchor="t" anchorCtr="0">
            <a:noAutofit/>
          </a:bodyPr>
          <a:lstStyle/>
          <a:p>
            <a:pPr lvl="0" rtl="0">
              <a:lnSpc>
                <a:spcPct val="115000"/>
              </a:lnSpc>
              <a:spcBef>
                <a:spcPts val="0"/>
              </a:spcBef>
              <a:buClr>
                <a:srgbClr val="000000"/>
              </a:buClr>
              <a:buSzPct val="84615"/>
              <a:buFont typeface="Arial"/>
              <a:buNone/>
            </a:pPr>
            <a:r>
              <a:rPr lang="en" sz="1300" dirty="0" smtClean="0"/>
              <a:t>The world is being transformed by software and digital systems, and this transformation is having profound effects on all areas of Information Technology.</a:t>
            </a:r>
          </a:p>
          <a:p>
            <a:pPr lvl="0" rtl="0">
              <a:lnSpc>
                <a:spcPct val="115000"/>
              </a:lnSpc>
              <a:spcBef>
                <a:spcPts val="0"/>
              </a:spcBef>
              <a:buClr>
                <a:srgbClr val="000000"/>
              </a:buClr>
              <a:buSzPct val="84615"/>
              <a:buFont typeface="Arial"/>
              <a:buNone/>
            </a:pPr>
            <a:r>
              <a:rPr lang="en" sz="1300" dirty="0" smtClean="0"/>
              <a:t>Transforming from basic virtualization → multi-cloud. </a:t>
            </a:r>
          </a:p>
          <a:p>
            <a:pPr lvl="0" rtl="0">
              <a:lnSpc>
                <a:spcPct val="115000"/>
              </a:lnSpc>
              <a:spcBef>
                <a:spcPts val="0"/>
              </a:spcBef>
              <a:buClr>
                <a:srgbClr val="000000"/>
              </a:buClr>
              <a:buSzPct val="84615"/>
              <a:buFont typeface="Arial"/>
              <a:buNone/>
            </a:pPr>
            <a:r>
              <a:rPr lang="en" sz="1300" dirty="0" smtClean="0"/>
              <a:t>At </a:t>
            </a:r>
            <a:r>
              <a:rPr lang="en" sz="1300" dirty="0" err="1" smtClean="0"/>
              <a:t>vArmour</a:t>
            </a:r>
            <a:r>
              <a:rPr lang="en" sz="1300" dirty="0" smtClean="0"/>
              <a:t>, we believe we are currently at the forefront of the related transformation of data center security into a set of distributed, dynamically deployable services providing holistic controls for the entire distributed processing environment, or Multi-cloud. In this Webinar, I will present the the vision we have created, working with our customers, partners and key industry analysts, for Datacenter Security in a Multi-Cloud World.</a:t>
            </a:r>
          </a:p>
          <a:p>
            <a:pPr lvl="0" rtl="0">
              <a:lnSpc>
                <a:spcPct val="115000"/>
              </a:lnSpc>
              <a:spcBef>
                <a:spcPts val="0"/>
              </a:spcBef>
              <a:buClr>
                <a:srgbClr val="000000"/>
              </a:buClr>
              <a:buFont typeface="Arial"/>
              <a:buNone/>
            </a:pPr>
            <a:endParaRPr lang="en" sz="1300" dirty="0" smtClean="0"/>
          </a:p>
          <a:p>
            <a:pPr lvl="0" rtl="0">
              <a:lnSpc>
                <a:spcPct val="115000"/>
              </a:lnSpc>
              <a:spcBef>
                <a:spcPts val="0"/>
              </a:spcBef>
              <a:buClr>
                <a:srgbClr val="000000"/>
              </a:buClr>
              <a:buSzPct val="84615"/>
              <a:buFont typeface="Arial"/>
              <a:buNone/>
            </a:pPr>
            <a:r>
              <a:rPr lang="en" sz="1300" dirty="0" smtClean="0"/>
              <a:t>Before we start, I just want to clarify the term ‘multi-cloud’.</a:t>
            </a:r>
          </a:p>
          <a:p>
            <a:pPr lvl="0" rtl="0">
              <a:lnSpc>
                <a:spcPct val="115000"/>
              </a:lnSpc>
              <a:spcBef>
                <a:spcPts val="0"/>
              </a:spcBef>
              <a:buClr>
                <a:srgbClr val="000000"/>
              </a:buClr>
              <a:buSzPct val="84615"/>
              <a:buFont typeface="Arial"/>
              <a:buNone/>
            </a:pPr>
            <a:r>
              <a:rPr lang="en" sz="1300" dirty="0" err="1" smtClean="0"/>
              <a:t>Multicloud</a:t>
            </a:r>
            <a:r>
              <a:rPr lang="en" sz="1300" dirty="0" smtClean="0"/>
              <a:t> addresses the emerging business demand to leverage a mix of the many ‘best of breed’ cloud services platforms to provide an optimal IT solution.</a:t>
            </a:r>
          </a:p>
          <a:p>
            <a:pPr lvl="0" rtl="0">
              <a:lnSpc>
                <a:spcPct val="115000"/>
              </a:lnSpc>
              <a:spcBef>
                <a:spcPts val="0"/>
              </a:spcBef>
              <a:buClr>
                <a:srgbClr val="000000"/>
              </a:buClr>
              <a:buSzPct val="84615"/>
              <a:buFont typeface="Arial"/>
              <a:buNone/>
            </a:pPr>
            <a:r>
              <a:rPr lang="en" sz="1300" dirty="0" smtClean="0"/>
              <a:t>It provides single brokered, risk managed computing resource consisting of multiple unrelated venues.</a:t>
            </a:r>
          </a:p>
          <a:p>
            <a:pPr lvl="0" rtl="0">
              <a:lnSpc>
                <a:spcPct val="115000"/>
              </a:lnSpc>
              <a:spcBef>
                <a:spcPts val="0"/>
              </a:spcBef>
              <a:buClr>
                <a:srgbClr val="000000"/>
              </a:buClr>
              <a:buSzPct val="84615"/>
              <a:buFont typeface="Arial"/>
              <a:buNone/>
            </a:pPr>
            <a:r>
              <a:rPr lang="en" sz="1300" dirty="0" smtClean="0"/>
              <a:t>A multi-cloud might include public cloud, 3</a:t>
            </a:r>
            <a:r>
              <a:rPr lang="en" sz="1300" baseline="30000" dirty="0" smtClean="0"/>
              <a:t>rd</a:t>
            </a:r>
            <a:r>
              <a:rPr lang="en" sz="1300" dirty="0" smtClean="0"/>
              <a:t> party hosted, and private datacenters offering up resources with varying properties and service levels. Those resources might include various flavors of </a:t>
            </a:r>
            <a:r>
              <a:rPr lang="en" sz="1300" dirty="0" err="1" smtClean="0"/>
              <a:t>PaaS</a:t>
            </a:r>
            <a:r>
              <a:rPr lang="en" sz="1300" dirty="0" smtClean="0"/>
              <a:t> and </a:t>
            </a:r>
            <a:r>
              <a:rPr lang="en" sz="1300" dirty="0" err="1" smtClean="0"/>
              <a:t>IaaS</a:t>
            </a:r>
            <a:r>
              <a:rPr lang="en" sz="1300" dirty="0" smtClean="0"/>
              <a:t> services through to physical devices.</a:t>
            </a:r>
            <a:endParaRPr lang="en-US" sz="1300" dirty="0" smtClean="0"/>
          </a:p>
        </p:txBody>
      </p:sp>
      <p:sp>
        <p:nvSpPr>
          <p:cNvPr id="196" name="Shape 196"/>
          <p:cNvSpPr txBox="1">
            <a:spLocks noGrp="1"/>
          </p:cNvSpPr>
          <p:nvPr>
            <p:ph type="sldNum" idx="12"/>
          </p:nvPr>
        </p:nvSpPr>
        <p:spPr>
          <a:xfrm>
            <a:off x="3850442" y="9428584"/>
            <a:ext cx="2945659" cy="498054"/>
          </a:xfrm>
          <a:prstGeom prst="rect">
            <a:avLst/>
          </a:prstGeom>
          <a:noFill/>
          <a:ln>
            <a:noFill/>
          </a:ln>
        </p:spPr>
        <p:txBody>
          <a:bodyPr lIns="91375" tIns="45700" rIns="91375" bIns="45700" anchor="b" anchorCtr="0">
            <a:noAutofit/>
          </a:bodyPr>
          <a:lstStyle/>
          <a:p>
            <a:pPr marL="0" marR="0" lvl="0" indent="0" algn="r" rtl="0">
              <a:spcBef>
                <a:spcPts val="0"/>
              </a:spcBef>
              <a:buSzPct val="25000"/>
              <a:buNone/>
            </a:pPr>
            <a:fld id="{00000000-1234-1234-1234-123412341234}" type="slidenum">
              <a:rPr lang="en" sz="1200" b="0" i="0" u="none" strike="noStrike" cap="none" baseline="0">
                <a:solidFill>
                  <a:schemeClr val="dk1"/>
                </a:solidFill>
                <a:latin typeface="Calibri"/>
                <a:ea typeface="Calibri"/>
                <a:cs typeface="Calibri"/>
                <a:sym typeface="Calibri"/>
              </a:rPr>
              <a:t>13</a:t>
            </a:fld>
            <a:endParaRPr lang="en"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265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462EB0-E014-42C4-B0F3-A59D7092D2D3}" type="slidenum">
              <a:rPr lang="en-US" smtClean="0"/>
              <a:pPr/>
              <a:t>15</a:t>
            </a:fld>
            <a:endParaRPr lang="en-US"/>
          </a:p>
        </p:txBody>
      </p:sp>
    </p:spTree>
    <p:extLst>
      <p:ext uri="{BB962C8B-B14F-4D97-AF65-F5344CB8AC3E}">
        <p14:creationId xmlns:p14="http://schemas.microsoft.com/office/powerpoint/2010/main" val="3555158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24786"/>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0"/>
            <a:ext cx="8229600" cy="3657600"/>
          </a:xfrm>
          <a:prstGeom prst="rect">
            <a:avLst/>
          </a:prstGeom>
        </p:spPr>
        <p:txBody>
          <a:bodyPr lIns="68589" tIns="34295" rIns="68589" bIns="342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txBox="1">
            <a:spLocks/>
          </p:cNvSpPr>
          <p:nvPr userDrawn="1"/>
        </p:nvSpPr>
        <p:spPr>
          <a:xfrm>
            <a:off x="4038601" y="4972050"/>
            <a:ext cx="457200" cy="186690"/>
          </a:xfrm>
          <a:prstGeom prst="rect">
            <a:avLst/>
          </a:prstGeom>
        </p:spPr>
        <p:txBody>
          <a:bodyPr lIns="68589" tIns="34295" rIns="68589" bIns="34295"/>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Title 1"/>
          <p:cNvSpPr>
            <a:spLocks noGrp="1"/>
          </p:cNvSpPr>
          <p:nvPr>
            <p:ph type="title"/>
          </p:nvPr>
        </p:nvSpPr>
        <p:spPr>
          <a:xfrm>
            <a:off x="1485096" y="342900"/>
            <a:ext cx="7201704" cy="567559"/>
          </a:xfrm>
          <a:prstGeom prst="rect">
            <a:avLst/>
          </a:prstGeom>
        </p:spPr>
        <p:txBody>
          <a:bodyPr lIns="68589" tIns="34295" rIns="68589" bIns="34295">
            <a:normAutofit/>
          </a:bodyPr>
          <a:lstStyle>
            <a:lvl1pPr>
              <a:defRPr sz="2400" b="1" cap="all" baseline="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8718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0"/>
            <a:ext cx="8229600" cy="3657600"/>
          </a:xfrm>
          <a:prstGeom prst="rect">
            <a:avLst/>
          </a:prstGeom>
        </p:spPr>
        <p:txBody>
          <a:bodyPr lIns="68589" tIns="34295" rIns="68589" bIns="342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txBox="1">
            <a:spLocks/>
          </p:cNvSpPr>
          <p:nvPr userDrawn="1"/>
        </p:nvSpPr>
        <p:spPr>
          <a:xfrm>
            <a:off x="4038601" y="4972050"/>
            <a:ext cx="457200" cy="186690"/>
          </a:xfrm>
          <a:prstGeom prst="rect">
            <a:avLst/>
          </a:prstGeom>
        </p:spPr>
        <p:txBody>
          <a:bodyPr lIns="68589" tIns="34295" rIns="68589" bIns="34295"/>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Title 1"/>
          <p:cNvSpPr>
            <a:spLocks noGrp="1"/>
          </p:cNvSpPr>
          <p:nvPr>
            <p:ph type="title"/>
          </p:nvPr>
        </p:nvSpPr>
        <p:spPr>
          <a:xfrm>
            <a:off x="1485096" y="342900"/>
            <a:ext cx="7201704" cy="567559"/>
          </a:xfrm>
          <a:prstGeom prst="rect">
            <a:avLst/>
          </a:prstGeom>
        </p:spPr>
        <p:txBody>
          <a:bodyPr lIns="68589" tIns="34295" rIns="68589" bIns="34295">
            <a:normAutofit/>
          </a:bodyPr>
          <a:lstStyle>
            <a:lvl1pPr>
              <a:defRPr sz="2400" b="1" cap="all" baseline="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8718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0"/>
            <a:ext cx="8229600" cy="3657600"/>
          </a:xfrm>
          <a:prstGeom prst="rect">
            <a:avLst/>
          </a:prstGeom>
        </p:spPr>
        <p:txBody>
          <a:bodyPr lIns="68589" tIns="34295" rIns="68589" bIns="342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txBox="1">
            <a:spLocks/>
          </p:cNvSpPr>
          <p:nvPr userDrawn="1"/>
        </p:nvSpPr>
        <p:spPr>
          <a:xfrm>
            <a:off x="4038601" y="4972050"/>
            <a:ext cx="457200" cy="186690"/>
          </a:xfrm>
          <a:prstGeom prst="rect">
            <a:avLst/>
          </a:prstGeom>
        </p:spPr>
        <p:txBody>
          <a:bodyPr lIns="68589" tIns="34295" rIns="68589" bIns="34295"/>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Title 1"/>
          <p:cNvSpPr>
            <a:spLocks noGrp="1"/>
          </p:cNvSpPr>
          <p:nvPr>
            <p:ph type="title"/>
          </p:nvPr>
        </p:nvSpPr>
        <p:spPr>
          <a:xfrm>
            <a:off x="1485096" y="342900"/>
            <a:ext cx="7201704" cy="567559"/>
          </a:xfrm>
          <a:prstGeom prst="rect">
            <a:avLst/>
          </a:prstGeom>
        </p:spPr>
        <p:txBody>
          <a:bodyPr lIns="68589" tIns="34295" rIns="68589" bIns="34295">
            <a:normAutofit/>
          </a:bodyPr>
          <a:lstStyle>
            <a:lvl1pPr>
              <a:defRPr sz="2400" b="1" cap="all" baseline="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87180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0"/>
            <a:ext cx="8229600" cy="3657600"/>
          </a:xfrm>
          <a:prstGeom prst="rect">
            <a:avLst/>
          </a:prstGeom>
        </p:spPr>
        <p:txBody>
          <a:bodyPr lIns="68589" tIns="34295" rIns="68589" bIns="342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txBox="1">
            <a:spLocks/>
          </p:cNvSpPr>
          <p:nvPr userDrawn="1"/>
        </p:nvSpPr>
        <p:spPr>
          <a:xfrm>
            <a:off x="4038601" y="4972050"/>
            <a:ext cx="457200" cy="186690"/>
          </a:xfrm>
          <a:prstGeom prst="rect">
            <a:avLst/>
          </a:prstGeom>
        </p:spPr>
        <p:txBody>
          <a:bodyPr lIns="68589" tIns="34295" rIns="68589" bIns="34295"/>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Title 1"/>
          <p:cNvSpPr>
            <a:spLocks noGrp="1"/>
          </p:cNvSpPr>
          <p:nvPr>
            <p:ph type="title"/>
          </p:nvPr>
        </p:nvSpPr>
        <p:spPr>
          <a:xfrm>
            <a:off x="1485096" y="342900"/>
            <a:ext cx="7201704" cy="567559"/>
          </a:xfrm>
          <a:prstGeom prst="rect">
            <a:avLst/>
          </a:prstGeom>
        </p:spPr>
        <p:txBody>
          <a:bodyPr lIns="68589" tIns="34295" rIns="68589" bIns="34295">
            <a:normAutofit/>
          </a:bodyPr>
          <a:lstStyle>
            <a:lvl1pPr>
              <a:defRPr sz="2400" b="1" cap="all" baseline="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87180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0"/>
            <a:ext cx="8229600" cy="3657600"/>
          </a:xfrm>
          <a:prstGeom prst="rect">
            <a:avLst/>
          </a:prstGeom>
        </p:spPr>
        <p:txBody>
          <a:bodyPr lIns="68589" tIns="34295" rIns="68589" bIns="342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txBox="1">
            <a:spLocks/>
          </p:cNvSpPr>
          <p:nvPr userDrawn="1"/>
        </p:nvSpPr>
        <p:spPr>
          <a:xfrm>
            <a:off x="4038601" y="4972050"/>
            <a:ext cx="457200" cy="186690"/>
          </a:xfrm>
          <a:prstGeom prst="rect">
            <a:avLst/>
          </a:prstGeom>
        </p:spPr>
        <p:txBody>
          <a:bodyPr lIns="68589" tIns="34295" rIns="68589" bIns="34295"/>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Title 1"/>
          <p:cNvSpPr>
            <a:spLocks noGrp="1"/>
          </p:cNvSpPr>
          <p:nvPr>
            <p:ph type="title"/>
          </p:nvPr>
        </p:nvSpPr>
        <p:spPr>
          <a:xfrm>
            <a:off x="1485096" y="342900"/>
            <a:ext cx="7201704" cy="567559"/>
          </a:xfrm>
          <a:prstGeom prst="rect">
            <a:avLst/>
          </a:prstGeom>
        </p:spPr>
        <p:txBody>
          <a:bodyPr lIns="68589" tIns="34295" rIns="68589" bIns="34295">
            <a:normAutofit/>
          </a:bodyPr>
          <a:lstStyle>
            <a:lvl1pPr>
              <a:defRPr sz="2400" b="1" cap="all" baseline="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87180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567503"/>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80682"/>
            <a:ext cx="8042276" cy="1002717"/>
          </a:xfrm>
          <a:prstGeom prst="rect">
            <a:avLst/>
          </a:prstGeom>
        </p:spPr>
        <p:txBody>
          <a:bodyPr lIns="68589" tIns="34295" rIns="68589" bIns="34295"/>
          <a:lstStyle/>
          <a:p>
            <a:r>
              <a:rPr lang="en-US" smtClean="0"/>
              <a:t>Click to edit Master title style</a:t>
            </a:r>
            <a:endParaRPr/>
          </a:p>
        </p:txBody>
      </p:sp>
      <p:sp>
        <p:nvSpPr>
          <p:cNvPr id="3" name="Content Placeholder 2"/>
          <p:cNvSpPr>
            <a:spLocks noGrp="1"/>
          </p:cNvSpPr>
          <p:nvPr>
            <p:ph idx="1"/>
          </p:nvPr>
        </p:nvSpPr>
        <p:spPr>
          <a:xfrm>
            <a:off x="549275" y="1200151"/>
            <a:ext cx="8042276" cy="3257550"/>
          </a:xfrm>
          <a:prstGeom prst="rect">
            <a:avLst/>
          </a:prstGeom>
        </p:spPr>
        <p:txBody>
          <a:bodyPr lIns="68589" tIns="34295" rIns="68589" bIns="34295"/>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5629835" y="4706752"/>
            <a:ext cx="2133600" cy="273844"/>
          </a:xfrm>
          <a:prstGeom prst="rect">
            <a:avLst/>
          </a:prstGeom>
        </p:spPr>
        <p:txBody>
          <a:bodyPr lIns="68589" tIns="34295" rIns="68589" bIns="34295"/>
          <a:lstStyle/>
          <a:p>
            <a:fld id="{B01F9CA3-105E-4857-9057-6DB6197DA786}" type="datetimeFigureOut">
              <a:rPr lang="en-US" smtClean="0"/>
              <a:t>6/6/16</a:t>
            </a:fld>
            <a:endParaRPr lang="en-US"/>
          </a:p>
        </p:txBody>
      </p:sp>
      <p:sp>
        <p:nvSpPr>
          <p:cNvPr id="5" name="Footer Placeholder 4"/>
          <p:cNvSpPr>
            <a:spLocks noGrp="1"/>
          </p:cNvSpPr>
          <p:nvPr>
            <p:ph type="ftr" sz="quarter" idx="11"/>
          </p:nvPr>
        </p:nvSpPr>
        <p:spPr>
          <a:xfrm>
            <a:off x="264459" y="4706752"/>
            <a:ext cx="4840941" cy="273844"/>
          </a:xfrm>
          <a:prstGeom prst="rect">
            <a:avLst/>
          </a:prstGeom>
        </p:spPr>
        <p:txBody>
          <a:bodyPr lIns="68589" tIns="34295" rIns="68589" bIns="34295"/>
          <a:lstStyle/>
          <a:p>
            <a:endParaRPr lang="en-US"/>
          </a:p>
        </p:txBody>
      </p:sp>
      <p:sp>
        <p:nvSpPr>
          <p:cNvPr id="6" name="Slide Number Placeholder 5"/>
          <p:cNvSpPr>
            <a:spLocks noGrp="1"/>
          </p:cNvSpPr>
          <p:nvPr>
            <p:ph type="sldNum" sz="quarter" idx="12"/>
          </p:nvPr>
        </p:nvSpPr>
        <p:spPr>
          <a:xfrm>
            <a:off x="7897906" y="4706752"/>
            <a:ext cx="990600" cy="273844"/>
          </a:xfrm>
          <a:prstGeom prst="rect">
            <a:avLst/>
          </a:prstGeom>
        </p:spPr>
        <p:txBody>
          <a:bodyPr lIns="68589" tIns="34295" rIns="68589" bIns="34295"/>
          <a:lstStyle/>
          <a:p>
            <a:fld id="{7F5CE407-6216-4202-80E4-A30DC2F709B2}" type="slidenum">
              <a:rPr lang="en-US" smtClean="0"/>
              <a:t>‹#›</a:t>
            </a:fld>
            <a:endParaRPr lang="en-US"/>
          </a:p>
        </p:txBody>
      </p:sp>
      <p:sp>
        <p:nvSpPr>
          <p:cNvPr id="7" name="Slide Number Placeholder 5"/>
          <p:cNvSpPr txBox="1">
            <a:spLocks/>
          </p:cNvSpPr>
          <p:nvPr userDrawn="1"/>
        </p:nvSpPr>
        <p:spPr>
          <a:xfrm>
            <a:off x="4038601" y="4972050"/>
            <a:ext cx="457200" cy="186690"/>
          </a:xfrm>
          <a:prstGeom prst="rect">
            <a:avLst/>
          </a:prstGeom>
        </p:spPr>
        <p:txBody>
          <a:bodyPr lIns="68589" tIns="34295" rIns="68589" bIns="34295"/>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2610364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lIns="68580" tIns="34290" rIns="68580" bIns="34290"/>
          <a:lstStyle/>
          <a:p>
            <a:r>
              <a:rPr lang="en-US" smtClean="0"/>
              <a:t>Click to edit Master title style</a:t>
            </a:r>
            <a:endParaRPr lang="en-US"/>
          </a:p>
        </p:txBody>
      </p:sp>
      <p:sp>
        <p:nvSpPr>
          <p:cNvPr id="3" name="Date Placeholder 2"/>
          <p:cNvSpPr>
            <a:spLocks noGrp="1"/>
          </p:cNvSpPr>
          <p:nvPr>
            <p:ph type="dt" sz="half" idx="10"/>
          </p:nvPr>
        </p:nvSpPr>
        <p:spPr>
          <a:xfrm>
            <a:off x="457200" y="4767267"/>
            <a:ext cx="2133600" cy="274637"/>
          </a:xfrm>
          <a:prstGeom prst="rect">
            <a:avLst/>
          </a:prstGeom>
        </p:spPr>
        <p:txBody>
          <a:bodyPr vert="horz" wrap="square" lIns="91432" tIns="45716" rIns="91432" bIns="45716" numCol="1" anchor="t" anchorCtr="0" compatLnSpc="1">
            <a:prstTxWarp prst="textNoShape">
              <a:avLst/>
            </a:prstTxWarp>
          </a:bodyPr>
          <a:lstStyle>
            <a:lvl1pPr>
              <a:defRPr/>
            </a:lvl1pPr>
          </a:lstStyle>
          <a:p>
            <a:fld id="{30F3CAF0-AD58-4D61-A6A2-D81D2E2FE6A9}" type="datetimeFigureOut">
              <a:rPr lang="en-US" altLang="en-US" smtClean="0">
                <a:solidFill>
                  <a:srgbClr val="262626"/>
                </a:solidFill>
              </a:rPr>
              <a:pPr/>
              <a:t>6/6/16</a:t>
            </a:fld>
            <a:endParaRPr lang="en-US" altLang="en-US" smtClean="0">
              <a:solidFill>
                <a:srgbClr val="262626"/>
              </a:solidFill>
            </a:endParaRPr>
          </a:p>
        </p:txBody>
      </p:sp>
      <p:sp>
        <p:nvSpPr>
          <p:cNvPr id="4" name="Footer Placeholder 3"/>
          <p:cNvSpPr>
            <a:spLocks noGrp="1"/>
          </p:cNvSpPr>
          <p:nvPr>
            <p:ph type="ftr" sz="quarter" idx="11"/>
          </p:nvPr>
        </p:nvSpPr>
        <p:spPr>
          <a:xfrm>
            <a:off x="3124200" y="4767267"/>
            <a:ext cx="2895600" cy="274637"/>
          </a:xfrm>
          <a:prstGeom prst="rect">
            <a:avLst/>
          </a:prstGeom>
        </p:spPr>
        <p:txBody>
          <a:bodyPr lIns="91432" tIns="45716" rIns="91432" bIns="45716"/>
          <a:lstStyle>
            <a:lvl1pPr>
              <a:defRPr>
                <a:latin typeface="Arial" charset="0"/>
                <a:ea typeface="MS PGothic" charset="0"/>
                <a:cs typeface="MS PGothic" charset="0"/>
              </a:defRPr>
            </a:lvl1pPr>
          </a:lstStyle>
          <a:p>
            <a:pPr>
              <a:defRPr/>
            </a:pPr>
            <a:endParaRPr lang="en-US">
              <a:solidFill>
                <a:srgbClr val="262626"/>
              </a:solidFill>
            </a:endParaRPr>
          </a:p>
        </p:txBody>
      </p:sp>
      <p:sp>
        <p:nvSpPr>
          <p:cNvPr id="5" name="Slide Number Placeholder 4"/>
          <p:cNvSpPr>
            <a:spLocks noGrp="1"/>
          </p:cNvSpPr>
          <p:nvPr>
            <p:ph type="sldNum" sz="quarter" idx="12"/>
          </p:nvPr>
        </p:nvSpPr>
        <p:spPr>
          <a:xfrm>
            <a:off x="6553200" y="4767267"/>
            <a:ext cx="2133600" cy="274637"/>
          </a:xfrm>
          <a:prstGeom prst="rect">
            <a:avLst/>
          </a:prstGeom>
        </p:spPr>
        <p:txBody>
          <a:bodyPr vert="horz" wrap="square" lIns="91432" tIns="45716" rIns="91432" bIns="45716" numCol="1" anchor="t" anchorCtr="0" compatLnSpc="1">
            <a:prstTxWarp prst="textNoShape">
              <a:avLst/>
            </a:prstTxWarp>
          </a:bodyPr>
          <a:lstStyle>
            <a:lvl1pPr>
              <a:defRPr/>
            </a:lvl1pPr>
          </a:lstStyle>
          <a:p>
            <a:fld id="{5CEFF5D4-346A-4D72-8A1E-A7EDD8CE5C56}" type="slidenum">
              <a:rPr lang="en-US" altLang="en-US" smtClean="0">
                <a:solidFill>
                  <a:srgbClr val="262626"/>
                </a:solidFill>
              </a:rPr>
              <a:pPr/>
              <a:t>‹#›</a:t>
            </a:fld>
            <a:endParaRPr lang="en-US" altLang="en-US" smtClean="0">
              <a:solidFill>
                <a:srgbClr val="262626"/>
              </a:solidFill>
            </a:endParaRPr>
          </a:p>
        </p:txBody>
      </p:sp>
    </p:spTree>
    <p:extLst>
      <p:ext uri="{BB962C8B-B14F-4D97-AF65-F5344CB8AC3E}">
        <p14:creationId xmlns:p14="http://schemas.microsoft.com/office/powerpoint/2010/main" val="1119360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2367561"/>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358534"/>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Your Detail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470484"/>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0"/>
            <a:ext cx="8229600" cy="3657600"/>
          </a:xfrm>
          <a:prstGeom prst="rect">
            <a:avLst/>
          </a:prstGeom>
        </p:spPr>
        <p:txBody>
          <a:bodyPr lIns="68589" tIns="34295" rIns="68589" bIns="342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txBox="1">
            <a:spLocks/>
          </p:cNvSpPr>
          <p:nvPr userDrawn="1"/>
        </p:nvSpPr>
        <p:spPr>
          <a:xfrm>
            <a:off x="4038601" y="4972050"/>
            <a:ext cx="457200" cy="186690"/>
          </a:xfrm>
          <a:prstGeom prst="rect">
            <a:avLst/>
          </a:prstGeom>
        </p:spPr>
        <p:txBody>
          <a:bodyPr lIns="68589" tIns="34295" rIns="68589" bIns="34295"/>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Title 1"/>
          <p:cNvSpPr>
            <a:spLocks noGrp="1"/>
          </p:cNvSpPr>
          <p:nvPr>
            <p:ph type="title"/>
          </p:nvPr>
        </p:nvSpPr>
        <p:spPr>
          <a:xfrm>
            <a:off x="1485096" y="342900"/>
            <a:ext cx="7201704" cy="567559"/>
          </a:xfrm>
          <a:prstGeom prst="rect">
            <a:avLst/>
          </a:prstGeom>
        </p:spPr>
        <p:txBody>
          <a:bodyPr lIns="68589" tIns="34295" rIns="68589" bIns="34295">
            <a:normAutofit/>
          </a:bodyPr>
          <a:lstStyle>
            <a:lvl1pPr>
              <a:defRPr sz="2400" b="1" cap="all" baseline="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8854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10" name="Rounded Rectangle 9"/>
          <p:cNvSpPr/>
          <p:nvPr userDrawn="1"/>
        </p:nvSpPr>
        <p:spPr>
          <a:xfrm>
            <a:off x="611560" y="1078418"/>
            <a:ext cx="2294396" cy="45719"/>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8387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0"/>
            <a:ext cx="8229600" cy="3657600"/>
          </a:xfrm>
          <a:prstGeom prst="rect">
            <a:avLst/>
          </a:prstGeom>
        </p:spPr>
        <p:txBody>
          <a:bodyPr lIns="68589" tIns="34295" rIns="68589" bIns="342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txBox="1">
            <a:spLocks/>
          </p:cNvSpPr>
          <p:nvPr userDrawn="1"/>
        </p:nvSpPr>
        <p:spPr>
          <a:xfrm>
            <a:off x="4038601" y="4972050"/>
            <a:ext cx="457200" cy="186690"/>
          </a:xfrm>
          <a:prstGeom prst="rect">
            <a:avLst/>
          </a:prstGeom>
        </p:spPr>
        <p:txBody>
          <a:bodyPr lIns="68589" tIns="34295" rIns="68589" bIns="34295"/>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Title 1"/>
          <p:cNvSpPr>
            <a:spLocks noGrp="1"/>
          </p:cNvSpPr>
          <p:nvPr>
            <p:ph type="title"/>
          </p:nvPr>
        </p:nvSpPr>
        <p:spPr>
          <a:xfrm>
            <a:off x="1485096" y="342900"/>
            <a:ext cx="7201704" cy="567559"/>
          </a:xfrm>
          <a:prstGeom prst="rect">
            <a:avLst/>
          </a:prstGeom>
        </p:spPr>
        <p:txBody>
          <a:bodyPr lIns="68589" tIns="34295" rIns="68589" bIns="34295">
            <a:normAutofit/>
          </a:bodyPr>
          <a:lstStyle>
            <a:lvl1pPr>
              <a:defRPr sz="2400" b="1" cap="all" baseline="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87180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0"/>
            <a:ext cx="8229600" cy="3657600"/>
          </a:xfrm>
          <a:prstGeom prst="rect">
            <a:avLst/>
          </a:prstGeom>
        </p:spPr>
        <p:txBody>
          <a:bodyPr lIns="68589" tIns="34295" rIns="68589" bIns="342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txBox="1">
            <a:spLocks/>
          </p:cNvSpPr>
          <p:nvPr userDrawn="1"/>
        </p:nvSpPr>
        <p:spPr>
          <a:xfrm>
            <a:off x="4038601" y="4972050"/>
            <a:ext cx="457200" cy="186690"/>
          </a:xfrm>
          <a:prstGeom prst="rect">
            <a:avLst/>
          </a:prstGeom>
        </p:spPr>
        <p:txBody>
          <a:bodyPr lIns="68589" tIns="34295" rIns="68589" bIns="34295"/>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Title 1"/>
          <p:cNvSpPr>
            <a:spLocks noGrp="1"/>
          </p:cNvSpPr>
          <p:nvPr>
            <p:ph type="title"/>
          </p:nvPr>
        </p:nvSpPr>
        <p:spPr>
          <a:xfrm>
            <a:off x="1485096" y="342900"/>
            <a:ext cx="7201704" cy="567559"/>
          </a:xfrm>
          <a:prstGeom prst="rect">
            <a:avLst/>
          </a:prstGeom>
        </p:spPr>
        <p:txBody>
          <a:bodyPr lIns="68589" tIns="34295" rIns="68589" bIns="34295">
            <a:normAutofit/>
          </a:bodyPr>
          <a:lstStyle>
            <a:lvl1pPr>
              <a:defRPr sz="2400" b="1" cap="all" baseline="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8718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0"/>
            <a:ext cx="8229600" cy="3657600"/>
          </a:xfrm>
          <a:prstGeom prst="rect">
            <a:avLst/>
          </a:prstGeom>
        </p:spPr>
        <p:txBody>
          <a:bodyPr lIns="68589" tIns="34295" rIns="68589" bIns="34295"/>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txBox="1">
            <a:spLocks/>
          </p:cNvSpPr>
          <p:nvPr userDrawn="1"/>
        </p:nvSpPr>
        <p:spPr>
          <a:xfrm>
            <a:off x="4038601" y="4972050"/>
            <a:ext cx="457200" cy="186690"/>
          </a:xfrm>
          <a:prstGeom prst="rect">
            <a:avLst/>
          </a:prstGeom>
        </p:spPr>
        <p:txBody>
          <a:bodyPr lIns="68589" tIns="34295" rIns="68589" bIns="34295"/>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0" name="Title 1"/>
          <p:cNvSpPr>
            <a:spLocks noGrp="1"/>
          </p:cNvSpPr>
          <p:nvPr>
            <p:ph type="title"/>
          </p:nvPr>
        </p:nvSpPr>
        <p:spPr>
          <a:xfrm>
            <a:off x="1485096" y="342900"/>
            <a:ext cx="7201704" cy="567559"/>
          </a:xfrm>
          <a:prstGeom prst="rect">
            <a:avLst/>
          </a:prstGeom>
        </p:spPr>
        <p:txBody>
          <a:bodyPr lIns="68589" tIns="34295" rIns="68589" bIns="34295">
            <a:normAutofit/>
          </a:bodyPr>
          <a:lstStyle>
            <a:lvl1pPr>
              <a:defRPr sz="2400" b="1" cap="all" baseline="0">
                <a:solidFill>
                  <a:srgbClr val="0000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287180645"/>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extBox 9"/>
          <p:cNvSpPr txBox="1"/>
          <p:nvPr userDrawn="1"/>
        </p:nvSpPr>
        <p:spPr>
          <a:xfrm>
            <a:off x="7957100" y="4928056"/>
            <a:ext cx="1223412" cy="215444"/>
          </a:xfrm>
          <a:prstGeom prst="rect">
            <a:avLst/>
          </a:prstGeom>
          <a:noFill/>
        </p:spPr>
        <p:txBody>
          <a:bodyPr wrap="none" rtlCol="0">
            <a:spAutoFit/>
          </a:bodyPr>
          <a:lstStyle/>
          <a:p>
            <a:r>
              <a:rPr lang="en-US" sz="800" dirty="0" err="1" smtClean="0">
                <a:solidFill>
                  <a:srgbClr val="2889AB"/>
                </a:solidFill>
                <a:latin typeface="Avenir Book"/>
                <a:cs typeface="Avenir Book"/>
              </a:rPr>
              <a:t>RVAsec</a:t>
            </a:r>
            <a:r>
              <a:rPr lang="en-US" sz="800" dirty="0" smtClean="0">
                <a:solidFill>
                  <a:srgbClr val="2889AB"/>
                </a:solidFill>
                <a:latin typeface="Avenir Book"/>
                <a:cs typeface="Avenir Book"/>
              </a:rPr>
              <a:t> – June 2, 2016</a:t>
            </a:r>
            <a:endParaRPr lang="en-US" sz="800" dirty="0">
              <a:solidFill>
                <a:srgbClr val="2889AB"/>
              </a:solidFill>
              <a:latin typeface="Avenir Book"/>
              <a:cs typeface="Avenir Book"/>
            </a:endParaRPr>
          </a:p>
        </p:txBody>
      </p:sp>
      <p:pic>
        <p:nvPicPr>
          <p:cNvPr id="7" name="Picture 6"/>
          <p:cNvPicPr>
            <a:picLocks noChangeAspect="1"/>
          </p:cNvPicPr>
          <p:nvPr userDrawn="1"/>
        </p:nvPicPr>
        <p:blipFill>
          <a:blip r:embed="rId19"/>
          <a:stretch>
            <a:fillRect/>
          </a:stretch>
        </p:blipFill>
        <p:spPr>
          <a:xfrm>
            <a:off x="35496" y="4948014"/>
            <a:ext cx="1368152" cy="148712"/>
          </a:xfrm>
          <a:prstGeom prst="rect">
            <a:avLst/>
          </a:prstGeom>
        </p:spPr>
      </p:pic>
      <p:pic>
        <p:nvPicPr>
          <p:cNvPr id="9" name="Picture 8"/>
          <p:cNvPicPr>
            <a:picLocks noChangeAspect="1"/>
          </p:cNvPicPr>
          <p:nvPr userDrawn="1"/>
        </p:nvPicPr>
        <p:blipFill>
          <a:blip r:embed="rId20">
            <a:alphaModFix amt="15000"/>
          </a:blip>
          <a:stretch>
            <a:fillRect/>
          </a:stretch>
        </p:blipFill>
        <p:spPr>
          <a:xfrm>
            <a:off x="0" y="20538"/>
            <a:ext cx="9144000" cy="5143500"/>
          </a:xfrm>
          <a:prstGeom prst="rect">
            <a:avLst/>
          </a:prstGeom>
        </p:spPr>
      </p:pic>
    </p:spTree>
    <p:extLst>
      <p:ext uri="{BB962C8B-B14F-4D97-AF65-F5344CB8AC3E}">
        <p14:creationId xmlns:p14="http://schemas.microsoft.com/office/powerpoint/2010/main" val="2341564984"/>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67" r:id="rId3"/>
    <p:sldLayoutId id="2147483673" r:id="rId4"/>
    <p:sldLayoutId id="2147483677" r:id="rId5"/>
    <p:sldLayoutId id="2147483681" r:id="rId6"/>
    <p:sldLayoutId id="2147483682" r:id="rId7"/>
    <p:sldLayoutId id="2147483683" r:id="rId8"/>
    <p:sldLayoutId id="2147483685" r:id="rId9"/>
    <p:sldLayoutId id="2147483686" r:id="rId10"/>
    <p:sldLayoutId id="2147483688" r:id="rId11"/>
    <p:sldLayoutId id="2147483689" r:id="rId12"/>
    <p:sldLayoutId id="2147483690" r:id="rId13"/>
    <p:sldLayoutId id="2147483691" r:id="rId14"/>
    <p:sldLayoutId id="2147483692" r:id="rId15"/>
    <p:sldLayoutId id="2147483693" r:id="rId16"/>
    <p:sldLayoutId id="2147483694" r:id="rId17"/>
  </p:sldLayoutIdLst>
  <p:timing>
    <p:tnLst>
      <p:par>
        <p:cTn xmlns:p14="http://schemas.microsoft.com/office/powerpoint/2010/main" id="1" dur="indefinite" restart="never" nodeType="tmRoot"/>
      </p:par>
    </p:tnLst>
  </p:timing>
  <p:hf hdr="0" ftr="0" dt="0"/>
  <p:txStyles>
    <p:titleStyle>
      <a:lvl1pPr algn="l" defTabSz="914400" rtl="0" eaLnBrk="1" latinLnBrk="0" hangingPunct="1">
        <a:spcBef>
          <a:spcPct val="0"/>
        </a:spcBef>
        <a:buNone/>
        <a:defRPr sz="2800" b="1" kern="1200">
          <a:solidFill>
            <a:srgbClr val="298FC2"/>
          </a:solidFill>
          <a:latin typeface="Lucida Sans Unicode" pitchFamily="34" charset="0"/>
          <a:ea typeface="+mj-ea"/>
          <a:cs typeface="Lucida Sans Unicode"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Lucida Sans Unicode" pitchFamily="34" charset="0"/>
          <a:ea typeface="+mn-ea"/>
          <a:cs typeface="Lucida Sans Unicode" pitchFamily="34" charset="0"/>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Lucida Sans Unicode" pitchFamily="34" charset="0"/>
          <a:ea typeface="+mn-ea"/>
          <a:cs typeface="Lucida Sans Unicode"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Lucida Sans Unicode" pitchFamily="34" charset="0"/>
          <a:ea typeface="+mn-ea"/>
          <a:cs typeface="Lucida Sans Unicode" pitchFamily="34" charset="0"/>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Lucida Sans Unicode" pitchFamily="34" charset="0"/>
          <a:ea typeface="+mn-ea"/>
          <a:cs typeface="Lucida Sans Unicode"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Lucida Sans Unicode" pitchFamily="34" charset="0"/>
          <a:ea typeface="+mn-ea"/>
          <a:cs typeface="Lucida Sans Unicode"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9" Type="http://schemas.microsoft.com/office/2007/relationships/hdphoto" Target="../media/hdphoto2.wdp"/><Relationship Id="rId20" Type="http://schemas.openxmlformats.org/officeDocument/2006/relationships/image" Target="../media/image32.png"/><Relationship Id="rId10" Type="http://schemas.openxmlformats.org/officeDocument/2006/relationships/image" Target="../media/image24.png"/><Relationship Id="rId11" Type="http://schemas.microsoft.com/office/2007/relationships/hdphoto" Target="../media/hdphoto3.wdp"/><Relationship Id="rId12" Type="http://schemas.openxmlformats.org/officeDocument/2006/relationships/image" Target="../media/image25.png"/><Relationship Id="rId13" Type="http://schemas.microsoft.com/office/2007/relationships/hdphoto" Target="../media/hdphoto4.wdp"/><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image" Target="../media/image30.png"/><Relationship Id="rId19" Type="http://schemas.openxmlformats.org/officeDocument/2006/relationships/image" Target="../media/image31.png"/><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microsoft.com/office/2007/relationships/hdphoto" Target="../media/hdphoto1.wdp"/><Relationship Id="rId8"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11.xml"/><Relationship Id="rId2"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14.xml"/><Relationship Id="rId2"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76056" y="3579862"/>
            <a:ext cx="3775207" cy="769441"/>
          </a:xfrm>
          <a:prstGeom prst="rect">
            <a:avLst/>
          </a:prstGeom>
          <a:noFill/>
        </p:spPr>
        <p:txBody>
          <a:bodyPr wrap="square" rtlCol="0">
            <a:spAutoFit/>
          </a:bodyPr>
          <a:lstStyle/>
          <a:p>
            <a:pPr algn="r"/>
            <a:r>
              <a:rPr lang="en-US" sz="1600" dirty="0" smtClean="0">
                <a:solidFill>
                  <a:srgbClr val="2889AB"/>
                </a:solidFill>
                <a:latin typeface="Avenir Book"/>
                <a:cs typeface="Avenir Book"/>
              </a:rPr>
              <a:t>Mark Weatherford</a:t>
            </a:r>
          </a:p>
          <a:p>
            <a:pPr algn="r"/>
            <a:r>
              <a:rPr lang="en-US" sz="1400" dirty="0" smtClean="0">
                <a:solidFill>
                  <a:srgbClr val="2889AB"/>
                </a:solidFill>
                <a:latin typeface="Avenir Book"/>
                <a:cs typeface="Avenir Book"/>
              </a:rPr>
              <a:t>vArmour</a:t>
            </a:r>
            <a:endParaRPr lang="en-US" sz="1400" dirty="0">
              <a:solidFill>
                <a:srgbClr val="2889AB"/>
              </a:solidFill>
              <a:latin typeface="Avenir Book"/>
              <a:cs typeface="Avenir Book"/>
            </a:endParaRPr>
          </a:p>
          <a:p>
            <a:pPr algn="r"/>
            <a:r>
              <a:rPr lang="en-US" sz="1400" dirty="0" smtClean="0">
                <a:solidFill>
                  <a:srgbClr val="2889AB"/>
                </a:solidFill>
                <a:latin typeface="Avenir Book"/>
                <a:cs typeface="Avenir Book"/>
              </a:rPr>
              <a:t>Chief Cybersecurity Strategist</a:t>
            </a:r>
            <a:endParaRPr lang="en-AU" sz="1400" dirty="0">
              <a:solidFill>
                <a:srgbClr val="2889AB"/>
              </a:solidFill>
              <a:latin typeface="Avenir Book"/>
              <a:cs typeface="Avenir Book"/>
            </a:endParaRPr>
          </a:p>
        </p:txBody>
      </p:sp>
      <p:sp>
        <p:nvSpPr>
          <p:cNvPr id="4" name="TextBox 3"/>
          <p:cNvSpPr txBox="1"/>
          <p:nvPr/>
        </p:nvSpPr>
        <p:spPr>
          <a:xfrm>
            <a:off x="251520" y="1491630"/>
            <a:ext cx="8733284" cy="1200329"/>
          </a:xfrm>
          <a:prstGeom prst="rect">
            <a:avLst/>
          </a:prstGeom>
          <a:noFill/>
        </p:spPr>
        <p:txBody>
          <a:bodyPr wrap="square" rtlCol="0">
            <a:spAutoFit/>
          </a:bodyPr>
          <a:lstStyle/>
          <a:p>
            <a:r>
              <a:rPr lang="en-US" sz="3600" dirty="0" smtClean="0">
                <a:solidFill>
                  <a:srgbClr val="2889AB"/>
                </a:solidFill>
                <a:latin typeface="Avenir Book"/>
                <a:cs typeface="Avenir Book"/>
              </a:rPr>
              <a:t>Your (</a:t>
            </a:r>
            <a:r>
              <a:rPr lang="en-US" sz="3600" i="1" dirty="0" smtClean="0">
                <a:solidFill>
                  <a:srgbClr val="2889AB"/>
                </a:solidFill>
                <a:latin typeface="Avenir Book"/>
                <a:cs typeface="Avenir Book"/>
              </a:rPr>
              <a:t>Inevitable</a:t>
            </a:r>
            <a:r>
              <a:rPr lang="en-US" sz="3600" dirty="0" smtClean="0">
                <a:solidFill>
                  <a:srgbClr val="2889AB"/>
                </a:solidFill>
                <a:latin typeface="Avenir Book"/>
                <a:cs typeface="Avenir Book"/>
              </a:rPr>
              <a:t>) Journey to the Cloud…</a:t>
            </a:r>
          </a:p>
          <a:p>
            <a:pPr algn="r"/>
            <a:r>
              <a:rPr lang="en-US" sz="3600" dirty="0" smtClean="0">
                <a:solidFill>
                  <a:srgbClr val="2889AB"/>
                </a:solidFill>
                <a:latin typeface="Avenir Book"/>
                <a:cs typeface="Avenir Book"/>
              </a:rPr>
              <a:t>…and better security</a:t>
            </a:r>
            <a:endParaRPr lang="en-US" sz="2800" dirty="0">
              <a:solidFill>
                <a:srgbClr val="2889AB"/>
              </a:solidFill>
              <a:latin typeface="Avenir Book"/>
              <a:cs typeface="Avenir Book"/>
            </a:endParaRPr>
          </a:p>
        </p:txBody>
      </p:sp>
    </p:spTree>
    <p:extLst>
      <p:ext uri="{BB962C8B-B14F-4D97-AF65-F5344CB8AC3E}">
        <p14:creationId xmlns:p14="http://schemas.microsoft.com/office/powerpoint/2010/main" val="359228163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63888" y="4659982"/>
            <a:ext cx="2042459" cy="207749"/>
          </a:xfrm>
          <a:prstGeom prst="rect">
            <a:avLst/>
          </a:prstGeom>
          <a:noFill/>
        </p:spPr>
        <p:txBody>
          <a:bodyPr wrap="none" lIns="68589" tIns="34295" rIns="68589" bIns="34295" rtlCol="0">
            <a:spAutoFit/>
          </a:bodyPr>
          <a:lstStyle/>
          <a:p>
            <a:r>
              <a:rPr lang="en-US" sz="900" dirty="0">
                <a:solidFill>
                  <a:schemeClr val="tx1">
                    <a:lumMod val="50000"/>
                    <a:lumOff val="50000"/>
                  </a:schemeClr>
                </a:solidFill>
                <a:latin typeface="Avenir Book"/>
                <a:cs typeface="Avenir Book"/>
              </a:rPr>
              <a:t>Cisco Global Cloud Index 2014-</a:t>
            </a:r>
            <a:r>
              <a:rPr lang="en-US" sz="900" dirty="0" smtClean="0">
                <a:solidFill>
                  <a:schemeClr val="tx1">
                    <a:lumMod val="50000"/>
                    <a:lumOff val="50000"/>
                  </a:schemeClr>
                </a:solidFill>
                <a:latin typeface="Avenir Book"/>
                <a:cs typeface="Avenir Book"/>
              </a:rPr>
              <a:t>2019</a:t>
            </a:r>
            <a:endParaRPr lang="en-US" sz="900" dirty="0">
              <a:solidFill>
                <a:schemeClr val="tx1">
                  <a:lumMod val="50000"/>
                  <a:lumOff val="50000"/>
                </a:schemeClr>
              </a:solidFill>
              <a:latin typeface="Avenir Book"/>
              <a:cs typeface="Avenir Book"/>
            </a:endParaRPr>
          </a:p>
        </p:txBody>
      </p:sp>
      <p:pic>
        <p:nvPicPr>
          <p:cNvPr id="7" name="Picture 6"/>
          <p:cNvPicPr>
            <a:picLocks noChangeAspect="1"/>
          </p:cNvPicPr>
          <p:nvPr/>
        </p:nvPicPr>
        <p:blipFill>
          <a:blip r:embed="rId2"/>
          <a:stretch>
            <a:fillRect/>
          </a:stretch>
        </p:blipFill>
        <p:spPr>
          <a:xfrm>
            <a:off x="755576" y="827684"/>
            <a:ext cx="7344816" cy="3832298"/>
          </a:xfrm>
          <a:prstGeom prst="rect">
            <a:avLst/>
          </a:prstGeom>
          <a:ln>
            <a:noFill/>
          </a:ln>
          <a:effectLst>
            <a:outerShdw blurRad="190500" algn="tl" rotWithShape="0">
              <a:srgbClr val="000000">
                <a:alpha val="70000"/>
              </a:srgbClr>
            </a:outerShdw>
          </a:effectLst>
        </p:spPr>
      </p:pic>
      <p:sp>
        <p:nvSpPr>
          <p:cNvPr id="8" name="TextBox 7"/>
          <p:cNvSpPr txBox="1"/>
          <p:nvPr/>
        </p:nvSpPr>
        <p:spPr>
          <a:xfrm>
            <a:off x="107504" y="77445"/>
            <a:ext cx="8928992" cy="561702"/>
          </a:xfrm>
          <a:prstGeom prst="rect">
            <a:avLst/>
          </a:prstGeom>
          <a:noFill/>
        </p:spPr>
        <p:txBody>
          <a:bodyPr wrap="square" lIns="68589" tIns="34295" rIns="68589" bIns="34295" rtlCol="0">
            <a:spAutoFit/>
          </a:bodyPr>
          <a:lstStyle/>
          <a:p>
            <a:r>
              <a:rPr lang="en-US" sz="3200" dirty="0" err="1" smtClean="0">
                <a:solidFill>
                  <a:srgbClr val="2889AB"/>
                </a:solidFill>
                <a:latin typeface="Avenir Book"/>
                <a:ea typeface="Proxima Nova" charset="0"/>
                <a:cs typeface="Avenir Book"/>
              </a:rPr>
              <a:t>SaaS</a:t>
            </a:r>
            <a:r>
              <a:rPr lang="en-US" sz="3200" dirty="0" smtClean="0">
                <a:solidFill>
                  <a:srgbClr val="2889AB"/>
                </a:solidFill>
                <a:latin typeface="Avenir Book"/>
                <a:ea typeface="Proxima Nova" charset="0"/>
                <a:cs typeface="Avenir Book"/>
              </a:rPr>
              <a:t> is the most highly deployed cloud service</a:t>
            </a:r>
            <a:endParaRPr lang="en-US" sz="3200" dirty="0">
              <a:solidFill>
                <a:srgbClr val="2889AB"/>
              </a:solidFill>
              <a:latin typeface="Avenir Book"/>
              <a:ea typeface="Proxima Nova" charset="0"/>
              <a:cs typeface="Avenir Book"/>
            </a:endParaRPr>
          </a:p>
        </p:txBody>
      </p:sp>
    </p:spTree>
    <p:extLst>
      <p:ext uri="{BB962C8B-B14F-4D97-AF65-F5344CB8AC3E}">
        <p14:creationId xmlns:p14="http://schemas.microsoft.com/office/powerpoint/2010/main" val="18180301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80683"/>
            <a:ext cx="7695133" cy="618860"/>
          </a:xfrm>
        </p:spPr>
        <p:txBody>
          <a:bodyPr/>
          <a:lstStyle/>
          <a:p>
            <a:r>
              <a:rPr lang="en-US" sz="3200" b="0" dirty="0" smtClean="0">
                <a:solidFill>
                  <a:srgbClr val="2889AB"/>
                </a:solidFill>
                <a:latin typeface="Avenir Book"/>
                <a:cs typeface="Avenir Book"/>
              </a:rPr>
              <a:t>IT and </a:t>
            </a:r>
            <a:r>
              <a:rPr lang="en-US" sz="3200" b="0" dirty="0">
                <a:solidFill>
                  <a:srgbClr val="2889AB"/>
                </a:solidFill>
                <a:latin typeface="Avenir Book"/>
                <a:cs typeface="Avenir Book"/>
              </a:rPr>
              <a:t>b</a:t>
            </a:r>
            <a:r>
              <a:rPr lang="en-US" sz="3200" b="0" dirty="0" smtClean="0">
                <a:solidFill>
                  <a:srgbClr val="2889AB"/>
                </a:solidFill>
                <a:latin typeface="Avenir Book"/>
                <a:cs typeface="Avenir Book"/>
              </a:rPr>
              <a:t>usiness operations are moving</a:t>
            </a:r>
            <a:endParaRPr lang="en-US" sz="3200" b="0" dirty="0">
              <a:solidFill>
                <a:srgbClr val="2889AB"/>
              </a:solidFill>
              <a:latin typeface="Avenir Book"/>
              <a:cs typeface="Avenir Book"/>
            </a:endParaRPr>
          </a:p>
        </p:txBody>
      </p:sp>
      <p:sp>
        <p:nvSpPr>
          <p:cNvPr id="3" name="Content Placeholder 2"/>
          <p:cNvSpPr>
            <a:spLocks noGrp="1"/>
          </p:cNvSpPr>
          <p:nvPr>
            <p:ph idx="1"/>
          </p:nvPr>
        </p:nvSpPr>
        <p:spPr>
          <a:xfrm>
            <a:off x="179512" y="915566"/>
            <a:ext cx="8042276" cy="3528392"/>
          </a:xfrm>
        </p:spPr>
        <p:txBody>
          <a:bodyPr/>
          <a:lstStyle/>
          <a:p>
            <a:pPr lvl="0" fontAlgn="base"/>
            <a:r>
              <a:rPr lang="en-US" dirty="0">
                <a:solidFill>
                  <a:srgbClr val="2889AB"/>
                </a:solidFill>
                <a:latin typeface="Avenir Book"/>
                <a:cs typeface="Avenir Book"/>
              </a:rPr>
              <a:t>85.9 percent of web content management</a:t>
            </a:r>
          </a:p>
          <a:p>
            <a:pPr lvl="0" fontAlgn="base"/>
            <a:r>
              <a:rPr lang="en-US" dirty="0">
                <a:solidFill>
                  <a:srgbClr val="2889AB"/>
                </a:solidFill>
                <a:latin typeface="Avenir Book"/>
                <a:cs typeface="Avenir Book"/>
              </a:rPr>
              <a:t>82.7 percent of communications</a:t>
            </a:r>
          </a:p>
          <a:p>
            <a:pPr lvl="0" fontAlgn="base"/>
            <a:r>
              <a:rPr lang="en-US" dirty="0">
                <a:solidFill>
                  <a:srgbClr val="2889AB"/>
                </a:solidFill>
                <a:latin typeface="Avenir Book"/>
                <a:cs typeface="Avenir Book"/>
              </a:rPr>
              <a:t>80 percent of app development</a:t>
            </a:r>
          </a:p>
          <a:p>
            <a:pPr lvl="0" fontAlgn="base"/>
            <a:r>
              <a:rPr lang="en-US" dirty="0">
                <a:solidFill>
                  <a:srgbClr val="2889AB"/>
                </a:solidFill>
                <a:latin typeface="Avenir Book"/>
                <a:cs typeface="Avenir Book"/>
              </a:rPr>
              <a:t>78.9 percent of disaster recovery</a:t>
            </a:r>
          </a:p>
          <a:p>
            <a:pPr lvl="0" fontAlgn="base"/>
            <a:r>
              <a:rPr lang="en-US" dirty="0" smtClean="0">
                <a:solidFill>
                  <a:srgbClr val="2889AB"/>
                </a:solidFill>
                <a:latin typeface="Avenir Book"/>
                <a:cs typeface="Avenir Book"/>
              </a:rPr>
              <a:t>81.3 percent of sales and marketing</a:t>
            </a:r>
          </a:p>
          <a:p>
            <a:pPr lvl="0" fontAlgn="base"/>
            <a:r>
              <a:rPr lang="en-US" dirty="0" smtClean="0">
                <a:solidFill>
                  <a:srgbClr val="2889AB"/>
                </a:solidFill>
                <a:latin typeface="Avenir Book"/>
                <a:cs typeface="Avenir Book"/>
              </a:rPr>
              <a:t>79.9 </a:t>
            </a:r>
            <a:r>
              <a:rPr lang="en-US" dirty="0">
                <a:solidFill>
                  <a:srgbClr val="2889AB"/>
                </a:solidFill>
                <a:latin typeface="Avenir Book"/>
                <a:cs typeface="Avenir Book"/>
              </a:rPr>
              <a:t>percent of business analytics</a:t>
            </a:r>
          </a:p>
          <a:p>
            <a:pPr lvl="0" fontAlgn="base"/>
            <a:r>
              <a:rPr lang="en-US" dirty="0">
                <a:solidFill>
                  <a:srgbClr val="2889AB"/>
                </a:solidFill>
                <a:latin typeface="Avenir Book"/>
                <a:cs typeface="Avenir Book"/>
              </a:rPr>
              <a:t>79.1 percent of customer services</a:t>
            </a:r>
          </a:p>
          <a:p>
            <a:pPr lvl="0" fontAlgn="base"/>
            <a:r>
              <a:rPr lang="en-US" dirty="0">
                <a:solidFill>
                  <a:srgbClr val="2889AB"/>
                </a:solidFill>
                <a:latin typeface="Avenir Book"/>
                <a:cs typeface="Avenir Book"/>
              </a:rPr>
              <a:t>73.5 percent of HR &amp; Payroll activities </a:t>
            </a:r>
          </a:p>
        </p:txBody>
      </p:sp>
      <p:sp>
        <p:nvSpPr>
          <p:cNvPr id="4" name="Slide Number Placeholder 3"/>
          <p:cNvSpPr>
            <a:spLocks noGrp="1"/>
          </p:cNvSpPr>
          <p:nvPr>
            <p:ph type="sldNum" sz="quarter" idx="12"/>
          </p:nvPr>
        </p:nvSpPr>
        <p:spPr/>
        <p:txBody>
          <a:bodyPr/>
          <a:lstStyle/>
          <a:p>
            <a:fld id="{7F5CE407-6216-4202-80E4-A30DC2F709B2}" type="slidenum">
              <a:rPr lang="en-US" smtClean="0"/>
              <a:t>11</a:t>
            </a:fld>
            <a:endParaRPr lang="en-US"/>
          </a:p>
        </p:txBody>
      </p:sp>
      <p:sp>
        <p:nvSpPr>
          <p:cNvPr id="5" name="TextBox 4"/>
          <p:cNvSpPr txBox="1"/>
          <p:nvPr/>
        </p:nvSpPr>
        <p:spPr>
          <a:xfrm>
            <a:off x="4860032" y="4515966"/>
            <a:ext cx="3526277" cy="207759"/>
          </a:xfrm>
          <a:prstGeom prst="rect">
            <a:avLst/>
          </a:prstGeom>
          <a:noFill/>
        </p:spPr>
        <p:txBody>
          <a:bodyPr wrap="none" lIns="68589" tIns="34295" rIns="68589" bIns="34295" rtlCol="0">
            <a:spAutoFit/>
          </a:bodyPr>
          <a:lstStyle/>
          <a:p>
            <a:r>
              <a:rPr lang="en-US" sz="900" dirty="0" err="1">
                <a:solidFill>
                  <a:srgbClr val="2889AB"/>
                </a:solidFill>
              </a:rPr>
              <a:t>Wikibon</a:t>
            </a:r>
            <a:r>
              <a:rPr lang="en-US" sz="900" dirty="0">
                <a:solidFill>
                  <a:srgbClr val="2889AB"/>
                </a:solidFill>
              </a:rPr>
              <a:t>/North Bridge Ventures </a:t>
            </a:r>
            <a:r>
              <a:rPr lang="en-US" sz="900" dirty="0" smtClean="0">
                <a:solidFill>
                  <a:srgbClr val="2889AB"/>
                </a:solidFill>
              </a:rPr>
              <a:t>2015 </a:t>
            </a:r>
            <a:r>
              <a:rPr lang="en-US" sz="900" dirty="0">
                <a:solidFill>
                  <a:srgbClr val="2889AB"/>
                </a:solidFill>
              </a:rPr>
              <a:t>Future of Cloud Computing Survey</a:t>
            </a:r>
          </a:p>
        </p:txBody>
      </p:sp>
    </p:spTree>
    <p:extLst>
      <p:ext uri="{BB962C8B-B14F-4D97-AF65-F5344CB8AC3E}">
        <p14:creationId xmlns:p14="http://schemas.microsoft.com/office/powerpoint/2010/main" val="59467459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4652" y="1131590"/>
            <a:ext cx="8949348" cy="2993137"/>
          </a:xfrm>
          <a:prstGeom prst="rect">
            <a:avLst/>
          </a:prstGeom>
          <a:noFill/>
        </p:spPr>
        <p:txBody>
          <a:bodyPr wrap="square" lIns="68589" tIns="34295" rIns="68589" bIns="34295" rtlCol="0">
            <a:spAutoFit/>
          </a:bodyPr>
          <a:lstStyle/>
          <a:p>
            <a:pPr marL="257209" indent="-257209">
              <a:spcAft>
                <a:spcPts val="1500"/>
              </a:spcAft>
              <a:buFont typeface="Arial"/>
              <a:buChar char="•"/>
            </a:pPr>
            <a:r>
              <a:rPr lang="en-US" sz="2800" dirty="0">
                <a:solidFill>
                  <a:srgbClr val="2889AB"/>
                </a:solidFill>
                <a:latin typeface="Avenir Book"/>
                <a:cs typeface="Avenir Book"/>
              </a:rPr>
              <a:t>Static investment vs. dynamic investment</a:t>
            </a:r>
          </a:p>
          <a:p>
            <a:pPr marL="257209" indent="-257209">
              <a:spcAft>
                <a:spcPts val="1500"/>
              </a:spcAft>
              <a:buFont typeface="Arial"/>
              <a:buChar char="•"/>
            </a:pPr>
            <a:r>
              <a:rPr lang="en-US" sz="2800" dirty="0">
                <a:solidFill>
                  <a:srgbClr val="2889AB"/>
                </a:solidFill>
                <a:latin typeface="Avenir Book"/>
                <a:cs typeface="Avenir Book"/>
              </a:rPr>
              <a:t>Lower </a:t>
            </a:r>
            <a:r>
              <a:rPr lang="en-US" sz="2800" dirty="0" smtClean="0">
                <a:solidFill>
                  <a:srgbClr val="2889AB"/>
                </a:solidFill>
                <a:latin typeface="Avenir Book"/>
                <a:cs typeface="Avenir Book"/>
              </a:rPr>
              <a:t>costs, more </a:t>
            </a:r>
            <a:r>
              <a:rPr lang="en-US" sz="2800" dirty="0">
                <a:solidFill>
                  <a:srgbClr val="2889AB"/>
                </a:solidFill>
                <a:latin typeface="Avenir Book"/>
                <a:cs typeface="Avenir Book"/>
              </a:rPr>
              <a:t>flexibility and easier to scale</a:t>
            </a:r>
          </a:p>
          <a:p>
            <a:pPr marL="257209" indent="-257209">
              <a:spcAft>
                <a:spcPts val="1500"/>
              </a:spcAft>
              <a:buFont typeface="Arial"/>
              <a:buChar char="•"/>
            </a:pPr>
            <a:r>
              <a:rPr lang="en-US" sz="2800" dirty="0">
                <a:solidFill>
                  <a:srgbClr val="2889AB"/>
                </a:solidFill>
                <a:latin typeface="Avenir Book"/>
                <a:cs typeface="Avenir Book"/>
              </a:rPr>
              <a:t>Less dependency on legacy infrastructure</a:t>
            </a:r>
          </a:p>
          <a:p>
            <a:pPr marL="257209" indent="-257209">
              <a:spcAft>
                <a:spcPts val="1500"/>
              </a:spcAft>
              <a:buFont typeface="Arial"/>
              <a:buChar char="•"/>
            </a:pPr>
            <a:r>
              <a:rPr lang="en-US" sz="2800" dirty="0">
                <a:solidFill>
                  <a:srgbClr val="2889AB"/>
                </a:solidFill>
                <a:latin typeface="Avenir Book"/>
                <a:cs typeface="Avenir Book"/>
              </a:rPr>
              <a:t>Pay for only the capacity you need, when you need it</a:t>
            </a:r>
          </a:p>
          <a:p>
            <a:pPr marL="257209" indent="-257209">
              <a:spcAft>
                <a:spcPts val="1500"/>
              </a:spcAft>
              <a:buFont typeface="Arial"/>
              <a:buChar char="•"/>
            </a:pPr>
            <a:r>
              <a:rPr lang="en-US" sz="2800" dirty="0" smtClean="0">
                <a:solidFill>
                  <a:srgbClr val="2889AB"/>
                </a:solidFill>
                <a:latin typeface="Avenir Book"/>
                <a:cs typeface="Avenir Book"/>
              </a:rPr>
              <a:t>Transfer some of the IT risk to the cloud provider</a:t>
            </a:r>
            <a:endParaRPr lang="en-US" sz="2800" dirty="0">
              <a:solidFill>
                <a:srgbClr val="2889AB"/>
              </a:solidFill>
              <a:latin typeface="Avenir Book"/>
              <a:cs typeface="Avenir Book"/>
            </a:endParaRPr>
          </a:p>
        </p:txBody>
      </p:sp>
      <p:sp>
        <p:nvSpPr>
          <p:cNvPr id="3" name="TextBox 2"/>
          <p:cNvSpPr txBox="1"/>
          <p:nvPr/>
        </p:nvSpPr>
        <p:spPr>
          <a:xfrm>
            <a:off x="146248" y="65832"/>
            <a:ext cx="8458200" cy="561702"/>
          </a:xfrm>
          <a:prstGeom prst="rect">
            <a:avLst/>
          </a:prstGeom>
          <a:noFill/>
        </p:spPr>
        <p:txBody>
          <a:bodyPr wrap="square" lIns="68589" tIns="34295" rIns="68589" bIns="34295" rtlCol="0">
            <a:spAutoFit/>
          </a:bodyPr>
          <a:lstStyle/>
          <a:p>
            <a:r>
              <a:rPr lang="en-US" sz="3200" dirty="0" smtClean="0">
                <a:solidFill>
                  <a:srgbClr val="2889AB"/>
                </a:solidFill>
                <a:latin typeface="Avenir Book"/>
                <a:cs typeface="Avenir Book"/>
              </a:rPr>
              <a:t>CAPEX </a:t>
            </a:r>
            <a:r>
              <a:rPr lang="en-US" sz="3200" dirty="0" err="1" smtClean="0">
                <a:solidFill>
                  <a:srgbClr val="2889AB"/>
                </a:solidFill>
                <a:latin typeface="Avenir Book"/>
                <a:cs typeface="Avenir Book"/>
              </a:rPr>
              <a:t>vs</a:t>
            </a:r>
            <a:r>
              <a:rPr lang="en-US" sz="3200" dirty="0" smtClean="0">
                <a:solidFill>
                  <a:srgbClr val="2889AB"/>
                </a:solidFill>
                <a:latin typeface="Avenir Book"/>
                <a:cs typeface="Avenir Book"/>
              </a:rPr>
              <a:t> OPEX</a:t>
            </a:r>
            <a:endParaRPr lang="en-US" sz="3200" dirty="0">
              <a:solidFill>
                <a:srgbClr val="2889AB"/>
              </a:solidFill>
              <a:latin typeface="Avenir Book"/>
              <a:ea typeface="Roboto" pitchFamily="2" charset="0"/>
              <a:cs typeface="Avenir Book"/>
            </a:endParaRPr>
          </a:p>
        </p:txBody>
      </p:sp>
    </p:spTree>
    <p:extLst>
      <p:ext uri="{BB962C8B-B14F-4D97-AF65-F5344CB8AC3E}">
        <p14:creationId xmlns:p14="http://schemas.microsoft.com/office/powerpoint/2010/main" val="27355783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grpSp>
        <p:nvGrpSpPr>
          <p:cNvPr id="68" name="Group 67"/>
          <p:cNvGrpSpPr/>
          <p:nvPr/>
        </p:nvGrpSpPr>
        <p:grpSpPr>
          <a:xfrm>
            <a:off x="-29006" y="1131590"/>
            <a:ext cx="2442776" cy="2400300"/>
            <a:chOff x="229609" y="1772024"/>
            <a:chExt cx="1346045" cy="1179782"/>
          </a:xfrm>
        </p:grpSpPr>
        <p:grpSp>
          <p:nvGrpSpPr>
            <p:cNvPr id="111" name="Shape 111"/>
            <p:cNvGrpSpPr/>
            <p:nvPr/>
          </p:nvGrpSpPr>
          <p:grpSpPr>
            <a:xfrm>
              <a:off x="467033" y="2294020"/>
              <a:ext cx="874013" cy="657786"/>
              <a:chOff x="4705682" y="3507739"/>
              <a:chExt cx="3847433" cy="2895600"/>
            </a:xfrm>
          </p:grpSpPr>
          <p:sp>
            <p:nvSpPr>
              <p:cNvPr id="112" name="Shape 112"/>
              <p:cNvSpPr/>
              <p:nvPr/>
            </p:nvSpPr>
            <p:spPr>
              <a:xfrm>
                <a:off x="4705682" y="5915660"/>
                <a:ext cx="3847433" cy="487680"/>
              </a:xfrm>
              <a:prstGeom prst="ellipse">
                <a:avLst/>
              </a:prstGeom>
              <a:solidFill>
                <a:srgbClr val="65999F"/>
              </a:solidFill>
              <a:ln w="38100" cap="flat" cmpd="sng">
                <a:solidFill>
                  <a:srgbClr val="99ABC7"/>
                </a:solidFill>
                <a:prstDash val="solid"/>
                <a:round/>
                <a:headEnd type="none" w="med" len="med"/>
                <a:tailEnd type="none" w="med" len="med"/>
              </a:ln>
            </p:spPr>
            <p:txBody>
              <a:bodyPr lIns="68575" tIns="34275" rIns="68575" bIns="34275" anchor="ctr" anchorCtr="0">
                <a:noAutofit/>
              </a:bodyPr>
              <a:lstStyle/>
              <a:p>
                <a:pPr algn="ctr"/>
                <a:endParaRPr sz="1100">
                  <a:solidFill>
                    <a:srgbClr val="2889AB"/>
                  </a:solidFill>
                  <a:latin typeface="Avenir Book"/>
                  <a:ea typeface="Proxima Nova" charset="0"/>
                  <a:cs typeface="Avenir Book"/>
                </a:endParaRPr>
              </a:p>
            </p:txBody>
          </p:sp>
          <p:sp>
            <p:nvSpPr>
              <p:cNvPr id="113" name="Shape 113"/>
              <p:cNvSpPr/>
              <p:nvPr/>
            </p:nvSpPr>
            <p:spPr>
              <a:xfrm>
                <a:off x="5391482" y="5946139"/>
                <a:ext cx="2512700" cy="304799"/>
              </a:xfrm>
              <a:prstGeom prst="ellipse">
                <a:avLst/>
              </a:prstGeom>
              <a:solidFill>
                <a:srgbClr val="FFFFFF"/>
              </a:solidFill>
              <a:ln w="38100" cap="flat" cmpd="sng">
                <a:solidFill>
                  <a:srgbClr val="FFFFFF"/>
                </a:solidFill>
                <a:prstDash val="solid"/>
                <a:round/>
                <a:headEnd type="none" w="med" len="med"/>
                <a:tailEnd type="none" w="med" len="med"/>
              </a:ln>
            </p:spPr>
            <p:txBody>
              <a:bodyPr lIns="68575" tIns="34275" rIns="68575" bIns="34275" anchor="ctr" anchorCtr="0">
                <a:noAutofit/>
              </a:bodyPr>
              <a:lstStyle/>
              <a:p>
                <a:pPr algn="ctr"/>
                <a:endParaRPr sz="1100">
                  <a:solidFill>
                    <a:srgbClr val="2889AB"/>
                  </a:solidFill>
                  <a:latin typeface="Avenir Book"/>
                  <a:ea typeface="Proxima Nova" charset="0"/>
                  <a:cs typeface="Avenir Book"/>
                </a:endParaRPr>
              </a:p>
            </p:txBody>
          </p:sp>
          <p:grpSp>
            <p:nvGrpSpPr>
              <p:cNvPr id="114" name="Shape 114"/>
              <p:cNvGrpSpPr/>
              <p:nvPr/>
            </p:nvGrpSpPr>
            <p:grpSpPr>
              <a:xfrm>
                <a:off x="5911287" y="3507739"/>
                <a:ext cx="1665230" cy="2722480"/>
                <a:chOff x="1589087" y="1838325"/>
                <a:chExt cx="2365375" cy="3867149"/>
              </a:xfrm>
            </p:grpSpPr>
            <p:sp>
              <p:nvSpPr>
                <p:cNvPr id="115" name="Shape 115"/>
                <p:cNvSpPr/>
                <p:nvPr/>
              </p:nvSpPr>
              <p:spPr>
                <a:xfrm>
                  <a:off x="2670175" y="1838325"/>
                  <a:ext cx="1284287" cy="3867149"/>
                </a:xfrm>
                <a:custGeom>
                  <a:avLst/>
                  <a:gdLst/>
                  <a:ahLst/>
                  <a:cxnLst/>
                  <a:rect l="0" t="0" r="0" b="0"/>
                  <a:pathLst>
                    <a:path w="120000" h="120000" extrusionOk="0">
                      <a:moveTo>
                        <a:pt x="118389" y="16988"/>
                      </a:moveTo>
                      <a:cubicBezTo>
                        <a:pt x="0" y="0"/>
                        <a:pt x="0" y="0"/>
                        <a:pt x="0" y="0"/>
                      </a:cubicBezTo>
                      <a:cubicBezTo>
                        <a:pt x="0" y="120000"/>
                        <a:pt x="0" y="120000"/>
                        <a:pt x="0" y="120000"/>
                      </a:cubicBezTo>
                      <a:cubicBezTo>
                        <a:pt x="120000" y="117023"/>
                        <a:pt x="120000" y="117023"/>
                        <a:pt x="120000" y="117023"/>
                      </a:cubicBezTo>
                      <a:lnTo>
                        <a:pt x="118389" y="16988"/>
                      </a:lnTo>
                      <a:close/>
                      <a:moveTo>
                        <a:pt x="27750" y="106168"/>
                      </a:moveTo>
                      <a:cubicBezTo>
                        <a:pt x="23109" y="106168"/>
                        <a:pt x="18468" y="106168"/>
                        <a:pt x="13827" y="106168"/>
                      </a:cubicBezTo>
                      <a:cubicBezTo>
                        <a:pt x="13827" y="104906"/>
                        <a:pt x="13827" y="103643"/>
                        <a:pt x="13827" y="102350"/>
                      </a:cubicBezTo>
                      <a:cubicBezTo>
                        <a:pt x="18468" y="102380"/>
                        <a:pt x="23109" y="102380"/>
                        <a:pt x="27750" y="102410"/>
                      </a:cubicBezTo>
                      <a:cubicBezTo>
                        <a:pt x="27750" y="103673"/>
                        <a:pt x="27750" y="104936"/>
                        <a:pt x="27750" y="106168"/>
                      </a:cubicBezTo>
                      <a:close/>
                      <a:moveTo>
                        <a:pt x="27750" y="99373"/>
                      </a:moveTo>
                      <a:cubicBezTo>
                        <a:pt x="23109" y="99343"/>
                        <a:pt x="18468" y="99313"/>
                        <a:pt x="13827" y="99253"/>
                      </a:cubicBezTo>
                      <a:cubicBezTo>
                        <a:pt x="13827" y="97960"/>
                        <a:pt x="13827" y="96697"/>
                        <a:pt x="13827" y="95404"/>
                      </a:cubicBezTo>
                      <a:cubicBezTo>
                        <a:pt x="18468" y="95464"/>
                        <a:pt x="23109" y="95524"/>
                        <a:pt x="27750" y="95585"/>
                      </a:cubicBezTo>
                      <a:cubicBezTo>
                        <a:pt x="27750" y="96847"/>
                        <a:pt x="27750" y="98110"/>
                        <a:pt x="27750" y="99373"/>
                      </a:cubicBezTo>
                      <a:close/>
                      <a:moveTo>
                        <a:pt x="27750" y="92548"/>
                      </a:moveTo>
                      <a:cubicBezTo>
                        <a:pt x="23109" y="92488"/>
                        <a:pt x="18468" y="92397"/>
                        <a:pt x="13827" y="92307"/>
                      </a:cubicBezTo>
                      <a:cubicBezTo>
                        <a:pt x="13827" y="91044"/>
                        <a:pt x="13827" y="89751"/>
                        <a:pt x="13827" y="88459"/>
                      </a:cubicBezTo>
                      <a:cubicBezTo>
                        <a:pt x="18468" y="88579"/>
                        <a:pt x="23109" y="88669"/>
                        <a:pt x="27750" y="88789"/>
                      </a:cubicBezTo>
                      <a:cubicBezTo>
                        <a:pt x="27750" y="90022"/>
                        <a:pt x="27750" y="91315"/>
                        <a:pt x="27750" y="92548"/>
                      </a:cubicBezTo>
                      <a:close/>
                      <a:moveTo>
                        <a:pt x="27750" y="85722"/>
                      </a:moveTo>
                      <a:cubicBezTo>
                        <a:pt x="23109" y="85602"/>
                        <a:pt x="18468" y="85482"/>
                        <a:pt x="13827" y="85362"/>
                      </a:cubicBezTo>
                      <a:cubicBezTo>
                        <a:pt x="13827" y="84099"/>
                        <a:pt x="13827" y="82806"/>
                        <a:pt x="13827" y="81513"/>
                      </a:cubicBezTo>
                      <a:cubicBezTo>
                        <a:pt x="18468" y="81663"/>
                        <a:pt x="23109" y="81814"/>
                        <a:pt x="27750" y="81964"/>
                      </a:cubicBezTo>
                      <a:cubicBezTo>
                        <a:pt x="27750" y="83227"/>
                        <a:pt x="27750" y="84490"/>
                        <a:pt x="27750" y="85722"/>
                      </a:cubicBezTo>
                      <a:close/>
                      <a:moveTo>
                        <a:pt x="27750" y="78927"/>
                      </a:moveTo>
                      <a:cubicBezTo>
                        <a:pt x="23109" y="78747"/>
                        <a:pt x="18468" y="78596"/>
                        <a:pt x="13827" y="78446"/>
                      </a:cubicBezTo>
                      <a:cubicBezTo>
                        <a:pt x="13827" y="77153"/>
                        <a:pt x="13827" y="75860"/>
                        <a:pt x="13827" y="74597"/>
                      </a:cubicBezTo>
                      <a:cubicBezTo>
                        <a:pt x="18468" y="74778"/>
                        <a:pt x="23109" y="74958"/>
                        <a:pt x="27750" y="75139"/>
                      </a:cubicBezTo>
                      <a:cubicBezTo>
                        <a:pt x="27750" y="76401"/>
                        <a:pt x="27750" y="77664"/>
                        <a:pt x="27750" y="78927"/>
                      </a:cubicBezTo>
                      <a:close/>
                      <a:moveTo>
                        <a:pt x="27750" y="72102"/>
                      </a:moveTo>
                      <a:cubicBezTo>
                        <a:pt x="23109" y="71891"/>
                        <a:pt x="18468" y="71711"/>
                        <a:pt x="13827" y="71500"/>
                      </a:cubicBezTo>
                      <a:cubicBezTo>
                        <a:pt x="13827" y="70207"/>
                        <a:pt x="13827" y="68945"/>
                        <a:pt x="13827" y="67652"/>
                      </a:cubicBezTo>
                      <a:cubicBezTo>
                        <a:pt x="18468" y="67862"/>
                        <a:pt x="23109" y="68103"/>
                        <a:pt x="27750" y="68313"/>
                      </a:cubicBezTo>
                      <a:cubicBezTo>
                        <a:pt x="27750" y="69576"/>
                        <a:pt x="27750" y="70839"/>
                        <a:pt x="27750" y="72102"/>
                      </a:cubicBezTo>
                      <a:close/>
                      <a:moveTo>
                        <a:pt x="27750" y="65276"/>
                      </a:moveTo>
                      <a:cubicBezTo>
                        <a:pt x="23109" y="65036"/>
                        <a:pt x="18468" y="64795"/>
                        <a:pt x="13827" y="64555"/>
                      </a:cubicBezTo>
                      <a:cubicBezTo>
                        <a:pt x="13827" y="63292"/>
                        <a:pt x="13827" y="61999"/>
                        <a:pt x="13827" y="60706"/>
                      </a:cubicBezTo>
                      <a:cubicBezTo>
                        <a:pt x="18468" y="60977"/>
                        <a:pt x="23109" y="61247"/>
                        <a:pt x="27750" y="61488"/>
                      </a:cubicBezTo>
                      <a:cubicBezTo>
                        <a:pt x="27750" y="62751"/>
                        <a:pt x="27750" y="64014"/>
                        <a:pt x="27750" y="65276"/>
                      </a:cubicBezTo>
                      <a:close/>
                      <a:moveTo>
                        <a:pt x="27750" y="58451"/>
                      </a:moveTo>
                      <a:cubicBezTo>
                        <a:pt x="23109" y="58180"/>
                        <a:pt x="18468" y="57910"/>
                        <a:pt x="13827" y="57609"/>
                      </a:cubicBezTo>
                      <a:cubicBezTo>
                        <a:pt x="13827" y="56346"/>
                        <a:pt x="13827" y="55053"/>
                        <a:pt x="13827" y="53760"/>
                      </a:cubicBezTo>
                      <a:cubicBezTo>
                        <a:pt x="18468" y="54091"/>
                        <a:pt x="23109" y="54392"/>
                        <a:pt x="27750" y="54693"/>
                      </a:cubicBezTo>
                      <a:cubicBezTo>
                        <a:pt x="27750" y="55925"/>
                        <a:pt x="27750" y="57188"/>
                        <a:pt x="27750" y="58451"/>
                      </a:cubicBezTo>
                      <a:close/>
                      <a:moveTo>
                        <a:pt x="27750" y="51626"/>
                      </a:moveTo>
                      <a:cubicBezTo>
                        <a:pt x="23109" y="51325"/>
                        <a:pt x="18468" y="50994"/>
                        <a:pt x="13827" y="50663"/>
                      </a:cubicBezTo>
                      <a:cubicBezTo>
                        <a:pt x="13827" y="49401"/>
                        <a:pt x="13827" y="48108"/>
                        <a:pt x="13827" y="46815"/>
                      </a:cubicBezTo>
                      <a:cubicBezTo>
                        <a:pt x="18468" y="47176"/>
                        <a:pt x="23109" y="47506"/>
                        <a:pt x="27750" y="47867"/>
                      </a:cubicBezTo>
                      <a:cubicBezTo>
                        <a:pt x="27750" y="49130"/>
                        <a:pt x="27750" y="50393"/>
                        <a:pt x="27750" y="51626"/>
                      </a:cubicBezTo>
                      <a:close/>
                      <a:moveTo>
                        <a:pt x="27750" y="44830"/>
                      </a:moveTo>
                      <a:cubicBezTo>
                        <a:pt x="23109" y="44470"/>
                        <a:pt x="18468" y="44109"/>
                        <a:pt x="13827" y="43748"/>
                      </a:cubicBezTo>
                      <a:cubicBezTo>
                        <a:pt x="13827" y="42455"/>
                        <a:pt x="13827" y="41162"/>
                        <a:pt x="13827" y="39899"/>
                      </a:cubicBezTo>
                      <a:cubicBezTo>
                        <a:pt x="18468" y="40290"/>
                        <a:pt x="23109" y="40651"/>
                        <a:pt x="27750" y="41042"/>
                      </a:cubicBezTo>
                      <a:cubicBezTo>
                        <a:pt x="27750" y="42305"/>
                        <a:pt x="27750" y="43568"/>
                        <a:pt x="27750" y="44830"/>
                      </a:cubicBezTo>
                      <a:close/>
                      <a:moveTo>
                        <a:pt x="27750" y="38005"/>
                      </a:moveTo>
                      <a:cubicBezTo>
                        <a:pt x="23109" y="37614"/>
                        <a:pt x="18468" y="37193"/>
                        <a:pt x="13827" y="36802"/>
                      </a:cubicBezTo>
                      <a:cubicBezTo>
                        <a:pt x="13827" y="35509"/>
                        <a:pt x="13827" y="34247"/>
                        <a:pt x="13827" y="32954"/>
                      </a:cubicBezTo>
                      <a:cubicBezTo>
                        <a:pt x="18468" y="33375"/>
                        <a:pt x="23109" y="33796"/>
                        <a:pt x="27750" y="34216"/>
                      </a:cubicBezTo>
                      <a:cubicBezTo>
                        <a:pt x="27750" y="35479"/>
                        <a:pt x="27750" y="36742"/>
                        <a:pt x="27750" y="38005"/>
                      </a:cubicBezTo>
                      <a:close/>
                      <a:moveTo>
                        <a:pt x="27750" y="31180"/>
                      </a:moveTo>
                      <a:cubicBezTo>
                        <a:pt x="23109" y="30759"/>
                        <a:pt x="18468" y="30308"/>
                        <a:pt x="13827" y="29857"/>
                      </a:cubicBezTo>
                      <a:cubicBezTo>
                        <a:pt x="13827" y="28594"/>
                        <a:pt x="13827" y="27301"/>
                        <a:pt x="13827" y="26008"/>
                      </a:cubicBezTo>
                      <a:cubicBezTo>
                        <a:pt x="18468" y="26489"/>
                        <a:pt x="23109" y="26940"/>
                        <a:pt x="27750" y="27391"/>
                      </a:cubicBezTo>
                      <a:cubicBezTo>
                        <a:pt x="27750" y="28654"/>
                        <a:pt x="27750" y="29917"/>
                        <a:pt x="27750" y="31180"/>
                      </a:cubicBezTo>
                      <a:close/>
                      <a:moveTo>
                        <a:pt x="27750" y="24384"/>
                      </a:moveTo>
                      <a:cubicBezTo>
                        <a:pt x="23109" y="23903"/>
                        <a:pt x="18468" y="23422"/>
                        <a:pt x="13827" y="22941"/>
                      </a:cubicBezTo>
                      <a:cubicBezTo>
                        <a:pt x="13827" y="21648"/>
                        <a:pt x="13827" y="20355"/>
                        <a:pt x="13827" y="19062"/>
                      </a:cubicBezTo>
                      <a:cubicBezTo>
                        <a:pt x="18468" y="19574"/>
                        <a:pt x="23109" y="20085"/>
                        <a:pt x="27750" y="20596"/>
                      </a:cubicBezTo>
                      <a:cubicBezTo>
                        <a:pt x="27750" y="21859"/>
                        <a:pt x="27750" y="23091"/>
                        <a:pt x="27750" y="24384"/>
                      </a:cubicBezTo>
                      <a:close/>
                      <a:moveTo>
                        <a:pt x="27750" y="17559"/>
                      </a:moveTo>
                      <a:cubicBezTo>
                        <a:pt x="23109" y="17048"/>
                        <a:pt x="18468" y="16507"/>
                        <a:pt x="13827" y="15995"/>
                      </a:cubicBezTo>
                      <a:cubicBezTo>
                        <a:pt x="13827" y="14703"/>
                        <a:pt x="13827" y="13440"/>
                        <a:pt x="13827" y="12147"/>
                      </a:cubicBezTo>
                      <a:cubicBezTo>
                        <a:pt x="18468" y="12688"/>
                        <a:pt x="23109" y="13229"/>
                        <a:pt x="27750" y="13770"/>
                      </a:cubicBezTo>
                      <a:cubicBezTo>
                        <a:pt x="27750" y="15033"/>
                        <a:pt x="27750" y="16296"/>
                        <a:pt x="27750" y="17559"/>
                      </a:cubicBezTo>
                      <a:close/>
                      <a:moveTo>
                        <a:pt x="49439" y="106168"/>
                      </a:moveTo>
                      <a:cubicBezTo>
                        <a:pt x="45082" y="106168"/>
                        <a:pt x="40631" y="106168"/>
                        <a:pt x="36179" y="106168"/>
                      </a:cubicBezTo>
                      <a:cubicBezTo>
                        <a:pt x="36179" y="104936"/>
                        <a:pt x="36179" y="103703"/>
                        <a:pt x="36179" y="102440"/>
                      </a:cubicBezTo>
                      <a:cubicBezTo>
                        <a:pt x="40631" y="102470"/>
                        <a:pt x="45082" y="102500"/>
                        <a:pt x="49439" y="102500"/>
                      </a:cubicBezTo>
                      <a:cubicBezTo>
                        <a:pt x="49439" y="103733"/>
                        <a:pt x="49439" y="104966"/>
                        <a:pt x="49439" y="106168"/>
                      </a:cubicBezTo>
                      <a:close/>
                      <a:moveTo>
                        <a:pt x="49439" y="99553"/>
                      </a:moveTo>
                      <a:cubicBezTo>
                        <a:pt x="45082" y="99523"/>
                        <a:pt x="40631" y="99493"/>
                        <a:pt x="36179" y="99463"/>
                      </a:cubicBezTo>
                      <a:cubicBezTo>
                        <a:pt x="36179" y="98200"/>
                        <a:pt x="36179" y="96968"/>
                        <a:pt x="36179" y="95705"/>
                      </a:cubicBezTo>
                      <a:cubicBezTo>
                        <a:pt x="40631" y="95765"/>
                        <a:pt x="45082" y="95825"/>
                        <a:pt x="49439" y="95885"/>
                      </a:cubicBezTo>
                      <a:cubicBezTo>
                        <a:pt x="49439" y="97118"/>
                        <a:pt x="49439" y="98321"/>
                        <a:pt x="49439" y="99553"/>
                      </a:cubicBezTo>
                      <a:close/>
                      <a:moveTo>
                        <a:pt x="49439" y="92939"/>
                      </a:moveTo>
                      <a:cubicBezTo>
                        <a:pt x="45082" y="92848"/>
                        <a:pt x="40631" y="92788"/>
                        <a:pt x="36179" y="92698"/>
                      </a:cubicBezTo>
                      <a:cubicBezTo>
                        <a:pt x="36179" y="91465"/>
                        <a:pt x="36179" y="90202"/>
                        <a:pt x="36179" y="88970"/>
                      </a:cubicBezTo>
                      <a:cubicBezTo>
                        <a:pt x="40631" y="89060"/>
                        <a:pt x="45082" y="89150"/>
                        <a:pt x="49439" y="89240"/>
                      </a:cubicBezTo>
                      <a:cubicBezTo>
                        <a:pt x="49439" y="90473"/>
                        <a:pt x="49439" y="91706"/>
                        <a:pt x="49439" y="92939"/>
                      </a:cubicBezTo>
                      <a:close/>
                      <a:moveTo>
                        <a:pt x="49439" y="86294"/>
                      </a:moveTo>
                      <a:cubicBezTo>
                        <a:pt x="45082" y="86173"/>
                        <a:pt x="40631" y="86083"/>
                        <a:pt x="36179" y="85963"/>
                      </a:cubicBezTo>
                      <a:cubicBezTo>
                        <a:pt x="36179" y="84700"/>
                        <a:pt x="36179" y="83467"/>
                        <a:pt x="36179" y="82204"/>
                      </a:cubicBezTo>
                      <a:cubicBezTo>
                        <a:pt x="40631" y="82355"/>
                        <a:pt x="45082" y="82475"/>
                        <a:pt x="49439" y="82625"/>
                      </a:cubicBezTo>
                      <a:cubicBezTo>
                        <a:pt x="49439" y="83828"/>
                        <a:pt x="49439" y="85061"/>
                        <a:pt x="49439" y="86294"/>
                      </a:cubicBezTo>
                      <a:close/>
                      <a:moveTo>
                        <a:pt x="49439" y="79649"/>
                      </a:moveTo>
                      <a:cubicBezTo>
                        <a:pt x="45082" y="79528"/>
                        <a:pt x="40631" y="79348"/>
                        <a:pt x="36179" y="79198"/>
                      </a:cubicBezTo>
                      <a:cubicBezTo>
                        <a:pt x="36179" y="77965"/>
                        <a:pt x="36179" y="76732"/>
                        <a:pt x="36179" y="75469"/>
                      </a:cubicBezTo>
                      <a:cubicBezTo>
                        <a:pt x="40631" y="75650"/>
                        <a:pt x="45082" y="75830"/>
                        <a:pt x="49439" y="75980"/>
                      </a:cubicBezTo>
                      <a:cubicBezTo>
                        <a:pt x="49439" y="77213"/>
                        <a:pt x="49439" y="78446"/>
                        <a:pt x="49439" y="79649"/>
                      </a:cubicBezTo>
                      <a:close/>
                      <a:moveTo>
                        <a:pt x="49439" y="73034"/>
                      </a:moveTo>
                      <a:cubicBezTo>
                        <a:pt x="45082" y="72853"/>
                        <a:pt x="40631" y="72643"/>
                        <a:pt x="36179" y="72463"/>
                      </a:cubicBezTo>
                      <a:cubicBezTo>
                        <a:pt x="36179" y="71230"/>
                        <a:pt x="36179" y="69967"/>
                        <a:pt x="36179" y="68734"/>
                      </a:cubicBezTo>
                      <a:cubicBezTo>
                        <a:pt x="40631" y="68945"/>
                        <a:pt x="45082" y="69155"/>
                        <a:pt x="49439" y="69336"/>
                      </a:cubicBezTo>
                      <a:cubicBezTo>
                        <a:pt x="49439" y="70568"/>
                        <a:pt x="49439" y="71801"/>
                        <a:pt x="49439" y="73034"/>
                      </a:cubicBezTo>
                      <a:close/>
                      <a:moveTo>
                        <a:pt x="49439" y="66419"/>
                      </a:moveTo>
                      <a:cubicBezTo>
                        <a:pt x="45082" y="66178"/>
                        <a:pt x="40631" y="65938"/>
                        <a:pt x="36179" y="65727"/>
                      </a:cubicBezTo>
                      <a:cubicBezTo>
                        <a:pt x="36179" y="64465"/>
                        <a:pt x="36179" y="63232"/>
                        <a:pt x="36179" y="61969"/>
                      </a:cubicBezTo>
                      <a:cubicBezTo>
                        <a:pt x="40631" y="62240"/>
                        <a:pt x="45082" y="62480"/>
                        <a:pt x="49439" y="62721"/>
                      </a:cubicBezTo>
                      <a:cubicBezTo>
                        <a:pt x="49439" y="63953"/>
                        <a:pt x="49439" y="65186"/>
                        <a:pt x="49439" y="66419"/>
                      </a:cubicBezTo>
                      <a:close/>
                      <a:moveTo>
                        <a:pt x="49439" y="59774"/>
                      </a:moveTo>
                      <a:cubicBezTo>
                        <a:pt x="45082" y="59503"/>
                        <a:pt x="40631" y="59233"/>
                        <a:pt x="36179" y="58962"/>
                      </a:cubicBezTo>
                      <a:cubicBezTo>
                        <a:pt x="36179" y="57729"/>
                        <a:pt x="36179" y="56467"/>
                        <a:pt x="36179" y="55234"/>
                      </a:cubicBezTo>
                      <a:cubicBezTo>
                        <a:pt x="40631" y="55534"/>
                        <a:pt x="45082" y="55805"/>
                        <a:pt x="49439" y="56106"/>
                      </a:cubicBezTo>
                      <a:cubicBezTo>
                        <a:pt x="49439" y="57308"/>
                        <a:pt x="49439" y="58541"/>
                        <a:pt x="49439" y="59774"/>
                      </a:cubicBezTo>
                      <a:close/>
                      <a:moveTo>
                        <a:pt x="49439" y="53129"/>
                      </a:moveTo>
                      <a:cubicBezTo>
                        <a:pt x="45082" y="52828"/>
                        <a:pt x="40631" y="52528"/>
                        <a:pt x="36179" y="52227"/>
                      </a:cubicBezTo>
                      <a:cubicBezTo>
                        <a:pt x="36179" y="50994"/>
                        <a:pt x="36179" y="49731"/>
                        <a:pt x="36179" y="48469"/>
                      </a:cubicBezTo>
                      <a:cubicBezTo>
                        <a:pt x="40631" y="48799"/>
                        <a:pt x="45082" y="49130"/>
                        <a:pt x="49439" y="49461"/>
                      </a:cubicBezTo>
                      <a:cubicBezTo>
                        <a:pt x="49439" y="50694"/>
                        <a:pt x="49439" y="51926"/>
                        <a:pt x="49439" y="53129"/>
                      </a:cubicBezTo>
                      <a:close/>
                      <a:moveTo>
                        <a:pt x="49439" y="46514"/>
                      </a:moveTo>
                      <a:cubicBezTo>
                        <a:pt x="45082" y="46183"/>
                        <a:pt x="40631" y="45823"/>
                        <a:pt x="36179" y="45492"/>
                      </a:cubicBezTo>
                      <a:cubicBezTo>
                        <a:pt x="36179" y="44229"/>
                        <a:pt x="36179" y="42996"/>
                        <a:pt x="36179" y="41733"/>
                      </a:cubicBezTo>
                      <a:cubicBezTo>
                        <a:pt x="40631" y="42094"/>
                        <a:pt x="45082" y="42455"/>
                        <a:pt x="49439" y="42816"/>
                      </a:cubicBezTo>
                      <a:cubicBezTo>
                        <a:pt x="49439" y="44049"/>
                        <a:pt x="49439" y="45281"/>
                        <a:pt x="49439" y="46514"/>
                      </a:cubicBezTo>
                      <a:close/>
                      <a:moveTo>
                        <a:pt x="49439" y="39869"/>
                      </a:moveTo>
                      <a:cubicBezTo>
                        <a:pt x="45082" y="39508"/>
                        <a:pt x="40631" y="39118"/>
                        <a:pt x="36179" y="38727"/>
                      </a:cubicBezTo>
                      <a:cubicBezTo>
                        <a:pt x="36179" y="37494"/>
                        <a:pt x="36179" y="36231"/>
                        <a:pt x="36179" y="34998"/>
                      </a:cubicBezTo>
                      <a:cubicBezTo>
                        <a:pt x="40631" y="35389"/>
                        <a:pt x="45082" y="35810"/>
                        <a:pt x="49439" y="36201"/>
                      </a:cubicBezTo>
                      <a:cubicBezTo>
                        <a:pt x="49439" y="37434"/>
                        <a:pt x="49439" y="38667"/>
                        <a:pt x="49439" y="39869"/>
                      </a:cubicBezTo>
                      <a:close/>
                      <a:moveTo>
                        <a:pt x="49439" y="33254"/>
                      </a:moveTo>
                      <a:cubicBezTo>
                        <a:pt x="45082" y="32833"/>
                        <a:pt x="40631" y="32412"/>
                        <a:pt x="36179" y="31991"/>
                      </a:cubicBezTo>
                      <a:cubicBezTo>
                        <a:pt x="36179" y="30759"/>
                        <a:pt x="36179" y="29496"/>
                        <a:pt x="36179" y="28263"/>
                      </a:cubicBezTo>
                      <a:cubicBezTo>
                        <a:pt x="40631" y="28684"/>
                        <a:pt x="45082" y="29135"/>
                        <a:pt x="49439" y="29556"/>
                      </a:cubicBezTo>
                      <a:cubicBezTo>
                        <a:pt x="49439" y="30789"/>
                        <a:pt x="49439" y="32022"/>
                        <a:pt x="49439" y="33254"/>
                      </a:cubicBezTo>
                      <a:close/>
                      <a:moveTo>
                        <a:pt x="49439" y="26609"/>
                      </a:moveTo>
                      <a:cubicBezTo>
                        <a:pt x="45082" y="26158"/>
                        <a:pt x="40631" y="25707"/>
                        <a:pt x="36179" y="25256"/>
                      </a:cubicBezTo>
                      <a:cubicBezTo>
                        <a:pt x="36179" y="23993"/>
                        <a:pt x="36179" y="22761"/>
                        <a:pt x="36179" y="21498"/>
                      </a:cubicBezTo>
                      <a:cubicBezTo>
                        <a:pt x="40631" y="21979"/>
                        <a:pt x="45082" y="22460"/>
                        <a:pt x="49439" y="22941"/>
                      </a:cubicBezTo>
                      <a:cubicBezTo>
                        <a:pt x="49439" y="24174"/>
                        <a:pt x="49439" y="25377"/>
                        <a:pt x="49439" y="26609"/>
                      </a:cubicBezTo>
                      <a:close/>
                      <a:moveTo>
                        <a:pt x="49439" y="19994"/>
                      </a:moveTo>
                      <a:cubicBezTo>
                        <a:pt x="45082" y="19483"/>
                        <a:pt x="40631" y="19002"/>
                        <a:pt x="36179" y="18491"/>
                      </a:cubicBezTo>
                      <a:cubicBezTo>
                        <a:pt x="36179" y="17258"/>
                        <a:pt x="36179" y="15995"/>
                        <a:pt x="36179" y="14733"/>
                      </a:cubicBezTo>
                      <a:cubicBezTo>
                        <a:pt x="40631" y="15274"/>
                        <a:pt x="45082" y="15785"/>
                        <a:pt x="49439" y="16296"/>
                      </a:cubicBezTo>
                      <a:cubicBezTo>
                        <a:pt x="49439" y="17529"/>
                        <a:pt x="49439" y="18762"/>
                        <a:pt x="49439" y="19994"/>
                      </a:cubicBezTo>
                      <a:close/>
                      <a:moveTo>
                        <a:pt x="69897" y="106168"/>
                      </a:moveTo>
                      <a:cubicBezTo>
                        <a:pt x="65824" y="106168"/>
                        <a:pt x="61657" y="106168"/>
                        <a:pt x="57395" y="106168"/>
                      </a:cubicBezTo>
                      <a:cubicBezTo>
                        <a:pt x="57395" y="104966"/>
                        <a:pt x="57395" y="103763"/>
                        <a:pt x="57395" y="102560"/>
                      </a:cubicBezTo>
                      <a:cubicBezTo>
                        <a:pt x="61657" y="102560"/>
                        <a:pt x="65824" y="102590"/>
                        <a:pt x="69897" y="102620"/>
                      </a:cubicBezTo>
                      <a:cubicBezTo>
                        <a:pt x="69897" y="103823"/>
                        <a:pt x="69897" y="104996"/>
                        <a:pt x="69897" y="106168"/>
                      </a:cubicBezTo>
                      <a:close/>
                      <a:moveTo>
                        <a:pt x="69897" y="99734"/>
                      </a:moveTo>
                      <a:cubicBezTo>
                        <a:pt x="65824" y="99704"/>
                        <a:pt x="61657" y="99674"/>
                        <a:pt x="57395" y="99644"/>
                      </a:cubicBezTo>
                      <a:cubicBezTo>
                        <a:pt x="57395" y="98411"/>
                        <a:pt x="57395" y="97208"/>
                        <a:pt x="57395" y="95975"/>
                      </a:cubicBezTo>
                      <a:cubicBezTo>
                        <a:pt x="61657" y="96036"/>
                        <a:pt x="65824" y="96096"/>
                        <a:pt x="69897" y="96156"/>
                      </a:cubicBezTo>
                      <a:cubicBezTo>
                        <a:pt x="69897" y="97359"/>
                        <a:pt x="69897" y="98531"/>
                        <a:pt x="69897" y="99734"/>
                      </a:cubicBezTo>
                      <a:close/>
                      <a:moveTo>
                        <a:pt x="69897" y="93299"/>
                      </a:moveTo>
                      <a:cubicBezTo>
                        <a:pt x="65824" y="93209"/>
                        <a:pt x="61657" y="93149"/>
                        <a:pt x="57395" y="93059"/>
                      </a:cubicBezTo>
                      <a:cubicBezTo>
                        <a:pt x="57395" y="91856"/>
                        <a:pt x="57395" y="90653"/>
                        <a:pt x="57395" y="89421"/>
                      </a:cubicBezTo>
                      <a:cubicBezTo>
                        <a:pt x="61657" y="89511"/>
                        <a:pt x="65824" y="89601"/>
                        <a:pt x="69897" y="89691"/>
                      </a:cubicBezTo>
                      <a:cubicBezTo>
                        <a:pt x="69897" y="90894"/>
                        <a:pt x="69897" y="92097"/>
                        <a:pt x="69897" y="93299"/>
                      </a:cubicBezTo>
                      <a:close/>
                      <a:moveTo>
                        <a:pt x="69897" y="86835"/>
                      </a:moveTo>
                      <a:cubicBezTo>
                        <a:pt x="65824" y="86715"/>
                        <a:pt x="61657" y="86624"/>
                        <a:pt x="57395" y="86504"/>
                      </a:cubicBezTo>
                      <a:cubicBezTo>
                        <a:pt x="57395" y="85301"/>
                        <a:pt x="57395" y="84069"/>
                        <a:pt x="57395" y="82866"/>
                      </a:cubicBezTo>
                      <a:cubicBezTo>
                        <a:pt x="61657" y="82986"/>
                        <a:pt x="65824" y="83137"/>
                        <a:pt x="69897" y="83257"/>
                      </a:cubicBezTo>
                      <a:cubicBezTo>
                        <a:pt x="69897" y="84429"/>
                        <a:pt x="69897" y="85632"/>
                        <a:pt x="69897" y="86835"/>
                      </a:cubicBezTo>
                      <a:close/>
                      <a:moveTo>
                        <a:pt x="69897" y="80370"/>
                      </a:moveTo>
                      <a:cubicBezTo>
                        <a:pt x="65824" y="80220"/>
                        <a:pt x="61657" y="80070"/>
                        <a:pt x="57395" y="79949"/>
                      </a:cubicBezTo>
                      <a:cubicBezTo>
                        <a:pt x="57395" y="78717"/>
                        <a:pt x="57395" y="77514"/>
                        <a:pt x="57395" y="76311"/>
                      </a:cubicBezTo>
                      <a:cubicBezTo>
                        <a:pt x="61657" y="76462"/>
                        <a:pt x="65824" y="76642"/>
                        <a:pt x="69897" y="76792"/>
                      </a:cubicBezTo>
                      <a:cubicBezTo>
                        <a:pt x="69897" y="77995"/>
                        <a:pt x="69897" y="79168"/>
                        <a:pt x="69897" y="80370"/>
                      </a:cubicBezTo>
                      <a:close/>
                      <a:moveTo>
                        <a:pt x="69897" y="73936"/>
                      </a:moveTo>
                      <a:cubicBezTo>
                        <a:pt x="65824" y="73755"/>
                        <a:pt x="61657" y="73575"/>
                        <a:pt x="57395" y="73395"/>
                      </a:cubicBezTo>
                      <a:cubicBezTo>
                        <a:pt x="57395" y="72162"/>
                        <a:pt x="57395" y="70959"/>
                        <a:pt x="57395" y="69726"/>
                      </a:cubicBezTo>
                      <a:cubicBezTo>
                        <a:pt x="61657" y="69937"/>
                        <a:pt x="65824" y="70147"/>
                        <a:pt x="69897" y="70328"/>
                      </a:cubicBezTo>
                      <a:cubicBezTo>
                        <a:pt x="69897" y="71530"/>
                        <a:pt x="69897" y="72733"/>
                        <a:pt x="69897" y="73936"/>
                      </a:cubicBezTo>
                      <a:close/>
                      <a:moveTo>
                        <a:pt x="69897" y="67471"/>
                      </a:moveTo>
                      <a:cubicBezTo>
                        <a:pt x="65824" y="67261"/>
                        <a:pt x="61657" y="67050"/>
                        <a:pt x="57395" y="66810"/>
                      </a:cubicBezTo>
                      <a:cubicBezTo>
                        <a:pt x="57395" y="65607"/>
                        <a:pt x="57395" y="64404"/>
                        <a:pt x="57395" y="63172"/>
                      </a:cubicBezTo>
                      <a:cubicBezTo>
                        <a:pt x="61657" y="63412"/>
                        <a:pt x="65824" y="63653"/>
                        <a:pt x="69897" y="63893"/>
                      </a:cubicBezTo>
                      <a:cubicBezTo>
                        <a:pt x="69897" y="65066"/>
                        <a:pt x="69897" y="66269"/>
                        <a:pt x="69897" y="67471"/>
                      </a:cubicBezTo>
                      <a:close/>
                      <a:moveTo>
                        <a:pt x="69897" y="61007"/>
                      </a:moveTo>
                      <a:cubicBezTo>
                        <a:pt x="65824" y="60766"/>
                        <a:pt x="61657" y="60496"/>
                        <a:pt x="57395" y="60255"/>
                      </a:cubicBezTo>
                      <a:cubicBezTo>
                        <a:pt x="57395" y="59052"/>
                        <a:pt x="57395" y="57820"/>
                        <a:pt x="57395" y="56617"/>
                      </a:cubicBezTo>
                      <a:cubicBezTo>
                        <a:pt x="61657" y="56887"/>
                        <a:pt x="65824" y="57158"/>
                        <a:pt x="69897" y="57429"/>
                      </a:cubicBezTo>
                      <a:cubicBezTo>
                        <a:pt x="69897" y="58631"/>
                        <a:pt x="69897" y="59804"/>
                        <a:pt x="69897" y="61007"/>
                      </a:cubicBezTo>
                      <a:close/>
                      <a:moveTo>
                        <a:pt x="69897" y="54542"/>
                      </a:moveTo>
                      <a:cubicBezTo>
                        <a:pt x="65824" y="54272"/>
                        <a:pt x="61657" y="53971"/>
                        <a:pt x="57395" y="53700"/>
                      </a:cubicBezTo>
                      <a:cubicBezTo>
                        <a:pt x="57395" y="52468"/>
                        <a:pt x="57395" y="51265"/>
                        <a:pt x="57395" y="50062"/>
                      </a:cubicBezTo>
                      <a:cubicBezTo>
                        <a:pt x="61657" y="50363"/>
                        <a:pt x="65824" y="50663"/>
                        <a:pt x="69897" y="50964"/>
                      </a:cubicBezTo>
                      <a:cubicBezTo>
                        <a:pt x="69897" y="52167"/>
                        <a:pt x="69897" y="53370"/>
                        <a:pt x="69897" y="54542"/>
                      </a:cubicBezTo>
                      <a:close/>
                      <a:moveTo>
                        <a:pt x="69897" y="48108"/>
                      </a:moveTo>
                      <a:cubicBezTo>
                        <a:pt x="65824" y="47777"/>
                        <a:pt x="61657" y="47446"/>
                        <a:pt x="57395" y="47146"/>
                      </a:cubicBezTo>
                      <a:cubicBezTo>
                        <a:pt x="57395" y="45913"/>
                        <a:pt x="57395" y="44710"/>
                        <a:pt x="57395" y="43477"/>
                      </a:cubicBezTo>
                      <a:cubicBezTo>
                        <a:pt x="61657" y="43838"/>
                        <a:pt x="65824" y="44169"/>
                        <a:pt x="69897" y="44530"/>
                      </a:cubicBezTo>
                      <a:cubicBezTo>
                        <a:pt x="69897" y="45702"/>
                        <a:pt x="69897" y="46905"/>
                        <a:pt x="69897" y="48108"/>
                      </a:cubicBezTo>
                      <a:close/>
                      <a:moveTo>
                        <a:pt x="69897" y="41643"/>
                      </a:moveTo>
                      <a:cubicBezTo>
                        <a:pt x="65824" y="41282"/>
                        <a:pt x="61657" y="40922"/>
                        <a:pt x="57395" y="40561"/>
                      </a:cubicBezTo>
                      <a:cubicBezTo>
                        <a:pt x="57395" y="39358"/>
                        <a:pt x="57395" y="38125"/>
                        <a:pt x="57395" y="36923"/>
                      </a:cubicBezTo>
                      <a:cubicBezTo>
                        <a:pt x="61657" y="37313"/>
                        <a:pt x="65824" y="37704"/>
                        <a:pt x="69897" y="38065"/>
                      </a:cubicBezTo>
                      <a:cubicBezTo>
                        <a:pt x="69897" y="39268"/>
                        <a:pt x="69897" y="40471"/>
                        <a:pt x="69897" y="41643"/>
                      </a:cubicBezTo>
                      <a:close/>
                      <a:moveTo>
                        <a:pt x="69897" y="35179"/>
                      </a:moveTo>
                      <a:cubicBezTo>
                        <a:pt x="65824" y="34788"/>
                        <a:pt x="61657" y="34397"/>
                        <a:pt x="57395" y="34006"/>
                      </a:cubicBezTo>
                      <a:cubicBezTo>
                        <a:pt x="57395" y="32803"/>
                        <a:pt x="57395" y="31571"/>
                        <a:pt x="57395" y="30368"/>
                      </a:cubicBezTo>
                      <a:cubicBezTo>
                        <a:pt x="61657" y="30789"/>
                        <a:pt x="65824" y="31210"/>
                        <a:pt x="69897" y="31601"/>
                      </a:cubicBezTo>
                      <a:cubicBezTo>
                        <a:pt x="69897" y="32803"/>
                        <a:pt x="69897" y="34006"/>
                        <a:pt x="69897" y="35179"/>
                      </a:cubicBezTo>
                      <a:close/>
                      <a:moveTo>
                        <a:pt x="69897" y="28744"/>
                      </a:moveTo>
                      <a:cubicBezTo>
                        <a:pt x="65824" y="28293"/>
                        <a:pt x="61657" y="27872"/>
                        <a:pt x="57395" y="27451"/>
                      </a:cubicBezTo>
                      <a:cubicBezTo>
                        <a:pt x="57395" y="26218"/>
                        <a:pt x="57395" y="25016"/>
                        <a:pt x="57395" y="23813"/>
                      </a:cubicBezTo>
                      <a:cubicBezTo>
                        <a:pt x="61657" y="24264"/>
                        <a:pt x="65824" y="24715"/>
                        <a:pt x="69897" y="25166"/>
                      </a:cubicBezTo>
                      <a:cubicBezTo>
                        <a:pt x="69897" y="26369"/>
                        <a:pt x="69897" y="27541"/>
                        <a:pt x="69897" y="28744"/>
                      </a:cubicBezTo>
                      <a:close/>
                      <a:moveTo>
                        <a:pt x="69897" y="22280"/>
                      </a:moveTo>
                      <a:cubicBezTo>
                        <a:pt x="65824" y="21829"/>
                        <a:pt x="61657" y="21348"/>
                        <a:pt x="57395" y="20897"/>
                      </a:cubicBezTo>
                      <a:cubicBezTo>
                        <a:pt x="57395" y="19664"/>
                        <a:pt x="57395" y="18461"/>
                        <a:pt x="57395" y="17228"/>
                      </a:cubicBezTo>
                      <a:cubicBezTo>
                        <a:pt x="61657" y="17709"/>
                        <a:pt x="65824" y="18220"/>
                        <a:pt x="69897" y="18702"/>
                      </a:cubicBezTo>
                      <a:cubicBezTo>
                        <a:pt x="69897" y="19904"/>
                        <a:pt x="69897" y="21077"/>
                        <a:pt x="69897" y="22280"/>
                      </a:cubicBezTo>
                      <a:close/>
                      <a:moveTo>
                        <a:pt x="89408" y="106168"/>
                      </a:moveTo>
                      <a:cubicBezTo>
                        <a:pt x="85524" y="106168"/>
                        <a:pt x="81546" y="106168"/>
                        <a:pt x="77569" y="106168"/>
                      </a:cubicBezTo>
                      <a:cubicBezTo>
                        <a:pt x="77569" y="105026"/>
                        <a:pt x="77569" y="103823"/>
                        <a:pt x="77569" y="102650"/>
                      </a:cubicBezTo>
                      <a:cubicBezTo>
                        <a:pt x="81546" y="102681"/>
                        <a:pt x="85524" y="102681"/>
                        <a:pt x="89408" y="102711"/>
                      </a:cubicBezTo>
                      <a:cubicBezTo>
                        <a:pt x="89408" y="103883"/>
                        <a:pt x="89408" y="105026"/>
                        <a:pt x="89408" y="106168"/>
                      </a:cubicBezTo>
                      <a:close/>
                      <a:moveTo>
                        <a:pt x="89408" y="99914"/>
                      </a:moveTo>
                      <a:cubicBezTo>
                        <a:pt x="85524" y="99884"/>
                        <a:pt x="81546" y="99854"/>
                        <a:pt x="77569" y="99794"/>
                      </a:cubicBezTo>
                      <a:cubicBezTo>
                        <a:pt x="77569" y="98621"/>
                        <a:pt x="77569" y="97449"/>
                        <a:pt x="77569" y="96246"/>
                      </a:cubicBezTo>
                      <a:cubicBezTo>
                        <a:pt x="81546" y="96306"/>
                        <a:pt x="85524" y="96366"/>
                        <a:pt x="89408" y="96426"/>
                      </a:cubicBezTo>
                      <a:cubicBezTo>
                        <a:pt x="89408" y="97569"/>
                        <a:pt x="89408" y="98742"/>
                        <a:pt x="89408" y="99914"/>
                      </a:cubicBezTo>
                      <a:close/>
                      <a:moveTo>
                        <a:pt x="89408" y="93630"/>
                      </a:moveTo>
                      <a:cubicBezTo>
                        <a:pt x="85524" y="93540"/>
                        <a:pt x="81546" y="93480"/>
                        <a:pt x="77569" y="93420"/>
                      </a:cubicBezTo>
                      <a:cubicBezTo>
                        <a:pt x="77569" y="92217"/>
                        <a:pt x="77569" y="91044"/>
                        <a:pt x="77569" y="89872"/>
                      </a:cubicBezTo>
                      <a:cubicBezTo>
                        <a:pt x="81546" y="89962"/>
                        <a:pt x="85524" y="90052"/>
                        <a:pt x="89408" y="90142"/>
                      </a:cubicBezTo>
                      <a:cubicBezTo>
                        <a:pt x="89408" y="91285"/>
                        <a:pt x="89408" y="92458"/>
                        <a:pt x="89408" y="93630"/>
                      </a:cubicBezTo>
                      <a:close/>
                      <a:moveTo>
                        <a:pt x="89408" y="87316"/>
                      </a:moveTo>
                      <a:cubicBezTo>
                        <a:pt x="85524" y="87226"/>
                        <a:pt x="81546" y="87136"/>
                        <a:pt x="77569" y="87015"/>
                      </a:cubicBezTo>
                      <a:cubicBezTo>
                        <a:pt x="77569" y="85843"/>
                        <a:pt x="77569" y="84670"/>
                        <a:pt x="77569" y="83497"/>
                      </a:cubicBezTo>
                      <a:cubicBezTo>
                        <a:pt x="81546" y="83618"/>
                        <a:pt x="85524" y="83738"/>
                        <a:pt x="89408" y="83858"/>
                      </a:cubicBezTo>
                      <a:cubicBezTo>
                        <a:pt x="89408" y="85001"/>
                        <a:pt x="89408" y="86173"/>
                        <a:pt x="89408" y="87316"/>
                      </a:cubicBezTo>
                      <a:close/>
                      <a:moveTo>
                        <a:pt x="89408" y="81032"/>
                      </a:moveTo>
                      <a:cubicBezTo>
                        <a:pt x="85524" y="80912"/>
                        <a:pt x="81546" y="80761"/>
                        <a:pt x="77569" y="80641"/>
                      </a:cubicBezTo>
                      <a:cubicBezTo>
                        <a:pt x="77569" y="79468"/>
                        <a:pt x="77569" y="78266"/>
                        <a:pt x="77569" y="77093"/>
                      </a:cubicBezTo>
                      <a:cubicBezTo>
                        <a:pt x="81546" y="77243"/>
                        <a:pt x="85524" y="77394"/>
                        <a:pt x="89408" y="77544"/>
                      </a:cubicBezTo>
                      <a:cubicBezTo>
                        <a:pt x="89408" y="78717"/>
                        <a:pt x="89408" y="79889"/>
                        <a:pt x="89408" y="81032"/>
                      </a:cubicBezTo>
                      <a:close/>
                      <a:moveTo>
                        <a:pt x="89408" y="74748"/>
                      </a:moveTo>
                      <a:cubicBezTo>
                        <a:pt x="85524" y="74597"/>
                        <a:pt x="81546" y="74417"/>
                        <a:pt x="77569" y="74267"/>
                      </a:cubicBezTo>
                      <a:cubicBezTo>
                        <a:pt x="77569" y="73064"/>
                        <a:pt x="77569" y="71891"/>
                        <a:pt x="77569" y="70689"/>
                      </a:cubicBezTo>
                      <a:cubicBezTo>
                        <a:pt x="81546" y="70899"/>
                        <a:pt x="85524" y="71079"/>
                        <a:pt x="89408" y="71260"/>
                      </a:cubicBezTo>
                      <a:cubicBezTo>
                        <a:pt x="89408" y="72432"/>
                        <a:pt x="89408" y="73605"/>
                        <a:pt x="89408" y="74748"/>
                      </a:cubicBezTo>
                      <a:close/>
                      <a:moveTo>
                        <a:pt x="89408" y="68464"/>
                      </a:moveTo>
                      <a:cubicBezTo>
                        <a:pt x="85524" y="68283"/>
                        <a:pt x="81546" y="68073"/>
                        <a:pt x="77569" y="67862"/>
                      </a:cubicBezTo>
                      <a:cubicBezTo>
                        <a:pt x="77569" y="66690"/>
                        <a:pt x="77569" y="65487"/>
                        <a:pt x="77569" y="64314"/>
                      </a:cubicBezTo>
                      <a:cubicBezTo>
                        <a:pt x="81546" y="64555"/>
                        <a:pt x="85524" y="64765"/>
                        <a:pt x="89408" y="64976"/>
                      </a:cubicBezTo>
                      <a:cubicBezTo>
                        <a:pt x="89408" y="66148"/>
                        <a:pt x="89408" y="67321"/>
                        <a:pt x="89408" y="68464"/>
                      </a:cubicBezTo>
                      <a:close/>
                      <a:moveTo>
                        <a:pt x="89408" y="62179"/>
                      </a:moveTo>
                      <a:cubicBezTo>
                        <a:pt x="85524" y="61939"/>
                        <a:pt x="81546" y="61698"/>
                        <a:pt x="77569" y="61458"/>
                      </a:cubicBezTo>
                      <a:cubicBezTo>
                        <a:pt x="77569" y="60285"/>
                        <a:pt x="77569" y="59113"/>
                        <a:pt x="77569" y="57940"/>
                      </a:cubicBezTo>
                      <a:cubicBezTo>
                        <a:pt x="81546" y="58180"/>
                        <a:pt x="85524" y="58451"/>
                        <a:pt x="89408" y="58692"/>
                      </a:cubicBezTo>
                      <a:cubicBezTo>
                        <a:pt x="89408" y="59864"/>
                        <a:pt x="89408" y="61037"/>
                        <a:pt x="89408" y="62179"/>
                      </a:cubicBezTo>
                      <a:close/>
                      <a:moveTo>
                        <a:pt x="89408" y="55895"/>
                      </a:moveTo>
                      <a:cubicBezTo>
                        <a:pt x="85524" y="55625"/>
                        <a:pt x="81546" y="55354"/>
                        <a:pt x="77569" y="55083"/>
                      </a:cubicBezTo>
                      <a:cubicBezTo>
                        <a:pt x="77569" y="53911"/>
                        <a:pt x="77569" y="52708"/>
                        <a:pt x="77569" y="51535"/>
                      </a:cubicBezTo>
                      <a:cubicBezTo>
                        <a:pt x="81546" y="51836"/>
                        <a:pt x="85430" y="52107"/>
                        <a:pt x="89408" y="52407"/>
                      </a:cubicBezTo>
                      <a:cubicBezTo>
                        <a:pt x="89408" y="53580"/>
                        <a:pt x="89408" y="54723"/>
                        <a:pt x="89408" y="55895"/>
                      </a:cubicBezTo>
                      <a:close/>
                      <a:moveTo>
                        <a:pt x="89408" y="49611"/>
                      </a:moveTo>
                      <a:cubicBezTo>
                        <a:pt x="85430" y="49310"/>
                        <a:pt x="81546" y="49010"/>
                        <a:pt x="77569" y="48679"/>
                      </a:cubicBezTo>
                      <a:cubicBezTo>
                        <a:pt x="77569" y="47506"/>
                        <a:pt x="77569" y="46334"/>
                        <a:pt x="77569" y="45131"/>
                      </a:cubicBezTo>
                      <a:cubicBezTo>
                        <a:pt x="81546" y="45462"/>
                        <a:pt x="85430" y="45793"/>
                        <a:pt x="89408" y="46123"/>
                      </a:cubicBezTo>
                      <a:cubicBezTo>
                        <a:pt x="89408" y="47296"/>
                        <a:pt x="89408" y="48438"/>
                        <a:pt x="89408" y="49611"/>
                      </a:cubicBezTo>
                      <a:close/>
                      <a:moveTo>
                        <a:pt x="89408" y="43327"/>
                      </a:moveTo>
                      <a:cubicBezTo>
                        <a:pt x="85430" y="42996"/>
                        <a:pt x="81546" y="42635"/>
                        <a:pt x="77569" y="42305"/>
                      </a:cubicBezTo>
                      <a:cubicBezTo>
                        <a:pt x="77569" y="41132"/>
                        <a:pt x="77569" y="39929"/>
                        <a:pt x="77569" y="38757"/>
                      </a:cubicBezTo>
                      <a:cubicBezTo>
                        <a:pt x="81546" y="39118"/>
                        <a:pt x="85430" y="39478"/>
                        <a:pt x="89408" y="39839"/>
                      </a:cubicBezTo>
                      <a:cubicBezTo>
                        <a:pt x="89408" y="41012"/>
                        <a:pt x="89408" y="42154"/>
                        <a:pt x="89408" y="43327"/>
                      </a:cubicBezTo>
                      <a:close/>
                      <a:moveTo>
                        <a:pt x="89408" y="37043"/>
                      </a:moveTo>
                      <a:cubicBezTo>
                        <a:pt x="85430" y="36682"/>
                        <a:pt x="81546" y="36291"/>
                        <a:pt x="77569" y="35900"/>
                      </a:cubicBezTo>
                      <a:cubicBezTo>
                        <a:pt x="77569" y="34728"/>
                        <a:pt x="77569" y="33555"/>
                        <a:pt x="77569" y="32382"/>
                      </a:cubicBezTo>
                      <a:cubicBezTo>
                        <a:pt x="81546" y="32773"/>
                        <a:pt x="85430" y="33164"/>
                        <a:pt x="89408" y="33555"/>
                      </a:cubicBezTo>
                      <a:cubicBezTo>
                        <a:pt x="89408" y="34698"/>
                        <a:pt x="89408" y="35870"/>
                        <a:pt x="89408" y="37043"/>
                      </a:cubicBezTo>
                      <a:close/>
                      <a:moveTo>
                        <a:pt x="89408" y="30759"/>
                      </a:moveTo>
                      <a:cubicBezTo>
                        <a:pt x="85430" y="30338"/>
                        <a:pt x="81546" y="29947"/>
                        <a:pt x="77569" y="29526"/>
                      </a:cubicBezTo>
                      <a:cubicBezTo>
                        <a:pt x="77569" y="28353"/>
                        <a:pt x="77569" y="27151"/>
                        <a:pt x="77569" y="25978"/>
                      </a:cubicBezTo>
                      <a:cubicBezTo>
                        <a:pt x="81546" y="26399"/>
                        <a:pt x="85430" y="26850"/>
                        <a:pt x="89408" y="27271"/>
                      </a:cubicBezTo>
                      <a:cubicBezTo>
                        <a:pt x="89408" y="28443"/>
                        <a:pt x="89408" y="29586"/>
                        <a:pt x="89408" y="30759"/>
                      </a:cubicBezTo>
                      <a:close/>
                      <a:moveTo>
                        <a:pt x="89408" y="24475"/>
                      </a:moveTo>
                      <a:cubicBezTo>
                        <a:pt x="85430" y="24024"/>
                        <a:pt x="81546" y="23573"/>
                        <a:pt x="77569" y="23152"/>
                      </a:cubicBezTo>
                      <a:cubicBezTo>
                        <a:pt x="77569" y="21949"/>
                        <a:pt x="77569" y="20776"/>
                        <a:pt x="77569" y="19574"/>
                      </a:cubicBezTo>
                      <a:cubicBezTo>
                        <a:pt x="81546" y="20055"/>
                        <a:pt x="85430" y="20506"/>
                        <a:pt x="89408" y="20957"/>
                      </a:cubicBezTo>
                      <a:cubicBezTo>
                        <a:pt x="89408" y="22129"/>
                        <a:pt x="89408" y="23302"/>
                        <a:pt x="89408" y="24475"/>
                      </a:cubicBezTo>
                      <a:close/>
                      <a:moveTo>
                        <a:pt x="107876" y="106168"/>
                      </a:moveTo>
                      <a:cubicBezTo>
                        <a:pt x="104183" y="106168"/>
                        <a:pt x="100394" y="106168"/>
                        <a:pt x="96606" y="106168"/>
                      </a:cubicBezTo>
                      <a:cubicBezTo>
                        <a:pt x="96606" y="105026"/>
                        <a:pt x="96606" y="103883"/>
                        <a:pt x="96606" y="102741"/>
                      </a:cubicBezTo>
                      <a:cubicBezTo>
                        <a:pt x="100394" y="102771"/>
                        <a:pt x="104183" y="102771"/>
                        <a:pt x="107876" y="102801"/>
                      </a:cubicBezTo>
                      <a:cubicBezTo>
                        <a:pt x="107876" y="103943"/>
                        <a:pt x="107876" y="105056"/>
                        <a:pt x="107876" y="106168"/>
                      </a:cubicBezTo>
                      <a:close/>
                      <a:moveTo>
                        <a:pt x="107876" y="100065"/>
                      </a:moveTo>
                      <a:cubicBezTo>
                        <a:pt x="104183" y="100035"/>
                        <a:pt x="100394" y="100005"/>
                        <a:pt x="96606" y="99974"/>
                      </a:cubicBezTo>
                      <a:cubicBezTo>
                        <a:pt x="96606" y="98802"/>
                        <a:pt x="96606" y="97659"/>
                        <a:pt x="96606" y="96517"/>
                      </a:cubicBezTo>
                      <a:cubicBezTo>
                        <a:pt x="100394" y="96547"/>
                        <a:pt x="104183" y="96607"/>
                        <a:pt x="107876" y="96667"/>
                      </a:cubicBezTo>
                      <a:cubicBezTo>
                        <a:pt x="107876" y="97810"/>
                        <a:pt x="107876" y="98922"/>
                        <a:pt x="107876" y="100065"/>
                      </a:cubicBezTo>
                      <a:close/>
                      <a:moveTo>
                        <a:pt x="107876" y="93931"/>
                      </a:moveTo>
                      <a:cubicBezTo>
                        <a:pt x="104183" y="93871"/>
                        <a:pt x="100394" y="93811"/>
                        <a:pt x="96606" y="93750"/>
                      </a:cubicBezTo>
                      <a:cubicBezTo>
                        <a:pt x="96606" y="92608"/>
                        <a:pt x="96606" y="91435"/>
                        <a:pt x="96606" y="90293"/>
                      </a:cubicBezTo>
                      <a:cubicBezTo>
                        <a:pt x="100394" y="90383"/>
                        <a:pt x="104183" y="90473"/>
                        <a:pt x="107876" y="90533"/>
                      </a:cubicBezTo>
                      <a:cubicBezTo>
                        <a:pt x="107876" y="91676"/>
                        <a:pt x="107876" y="92818"/>
                        <a:pt x="107876" y="93931"/>
                      </a:cubicBezTo>
                      <a:close/>
                      <a:moveTo>
                        <a:pt x="107876" y="87797"/>
                      </a:moveTo>
                      <a:cubicBezTo>
                        <a:pt x="104183" y="87707"/>
                        <a:pt x="100394" y="87617"/>
                        <a:pt x="96606" y="87526"/>
                      </a:cubicBezTo>
                      <a:cubicBezTo>
                        <a:pt x="96606" y="86384"/>
                        <a:pt x="96606" y="85211"/>
                        <a:pt x="96606" y="84069"/>
                      </a:cubicBezTo>
                      <a:cubicBezTo>
                        <a:pt x="100394" y="84189"/>
                        <a:pt x="104183" y="84309"/>
                        <a:pt x="107876" y="84399"/>
                      </a:cubicBezTo>
                      <a:cubicBezTo>
                        <a:pt x="107876" y="85542"/>
                        <a:pt x="107876" y="86685"/>
                        <a:pt x="107876" y="87797"/>
                      </a:cubicBezTo>
                      <a:close/>
                      <a:moveTo>
                        <a:pt x="107876" y="81693"/>
                      </a:moveTo>
                      <a:cubicBezTo>
                        <a:pt x="104183" y="81543"/>
                        <a:pt x="100394" y="81423"/>
                        <a:pt x="96606" y="81302"/>
                      </a:cubicBezTo>
                      <a:cubicBezTo>
                        <a:pt x="96606" y="80130"/>
                        <a:pt x="96606" y="78987"/>
                        <a:pt x="96606" y="77845"/>
                      </a:cubicBezTo>
                      <a:cubicBezTo>
                        <a:pt x="100394" y="77995"/>
                        <a:pt x="104183" y="78145"/>
                        <a:pt x="107876" y="78296"/>
                      </a:cubicBezTo>
                      <a:cubicBezTo>
                        <a:pt x="107876" y="79408"/>
                        <a:pt x="107876" y="80551"/>
                        <a:pt x="107876" y="81693"/>
                      </a:cubicBezTo>
                      <a:close/>
                      <a:moveTo>
                        <a:pt x="107876" y="75560"/>
                      </a:moveTo>
                      <a:cubicBezTo>
                        <a:pt x="104183" y="75409"/>
                        <a:pt x="100394" y="75229"/>
                        <a:pt x="96606" y="75078"/>
                      </a:cubicBezTo>
                      <a:cubicBezTo>
                        <a:pt x="96606" y="73906"/>
                        <a:pt x="96606" y="72763"/>
                        <a:pt x="96606" y="71621"/>
                      </a:cubicBezTo>
                      <a:cubicBezTo>
                        <a:pt x="100394" y="71801"/>
                        <a:pt x="104183" y="71981"/>
                        <a:pt x="107876" y="72162"/>
                      </a:cubicBezTo>
                      <a:cubicBezTo>
                        <a:pt x="107876" y="73304"/>
                        <a:pt x="107876" y="74417"/>
                        <a:pt x="107876" y="75560"/>
                      </a:cubicBezTo>
                      <a:close/>
                      <a:moveTo>
                        <a:pt x="107876" y="69426"/>
                      </a:moveTo>
                      <a:cubicBezTo>
                        <a:pt x="104183" y="69245"/>
                        <a:pt x="100394" y="69035"/>
                        <a:pt x="96606" y="68854"/>
                      </a:cubicBezTo>
                      <a:cubicBezTo>
                        <a:pt x="96606" y="67712"/>
                        <a:pt x="96606" y="66539"/>
                        <a:pt x="96606" y="65397"/>
                      </a:cubicBezTo>
                      <a:cubicBezTo>
                        <a:pt x="100394" y="65607"/>
                        <a:pt x="104183" y="65818"/>
                        <a:pt x="107876" y="66028"/>
                      </a:cubicBezTo>
                      <a:cubicBezTo>
                        <a:pt x="107876" y="67171"/>
                        <a:pt x="107876" y="68313"/>
                        <a:pt x="107876" y="69426"/>
                      </a:cubicBezTo>
                      <a:close/>
                      <a:moveTo>
                        <a:pt x="107876" y="63292"/>
                      </a:moveTo>
                      <a:cubicBezTo>
                        <a:pt x="104183" y="63081"/>
                        <a:pt x="100394" y="62841"/>
                        <a:pt x="96606" y="62630"/>
                      </a:cubicBezTo>
                      <a:cubicBezTo>
                        <a:pt x="96606" y="61488"/>
                        <a:pt x="96606" y="60315"/>
                        <a:pt x="96606" y="59173"/>
                      </a:cubicBezTo>
                      <a:cubicBezTo>
                        <a:pt x="100394" y="59413"/>
                        <a:pt x="104183" y="59654"/>
                        <a:pt x="107876" y="59894"/>
                      </a:cubicBezTo>
                      <a:cubicBezTo>
                        <a:pt x="107876" y="61037"/>
                        <a:pt x="107876" y="62179"/>
                        <a:pt x="107876" y="63292"/>
                      </a:cubicBezTo>
                      <a:close/>
                      <a:moveTo>
                        <a:pt x="107876" y="57158"/>
                      </a:moveTo>
                      <a:cubicBezTo>
                        <a:pt x="104183" y="56918"/>
                        <a:pt x="100394" y="56647"/>
                        <a:pt x="96606" y="56406"/>
                      </a:cubicBezTo>
                      <a:cubicBezTo>
                        <a:pt x="96606" y="55234"/>
                        <a:pt x="96606" y="54091"/>
                        <a:pt x="96606" y="52949"/>
                      </a:cubicBezTo>
                      <a:cubicBezTo>
                        <a:pt x="100394" y="53219"/>
                        <a:pt x="104183" y="53490"/>
                        <a:pt x="107876" y="53791"/>
                      </a:cubicBezTo>
                      <a:cubicBezTo>
                        <a:pt x="107876" y="54903"/>
                        <a:pt x="107876" y="56046"/>
                        <a:pt x="107876" y="57158"/>
                      </a:cubicBezTo>
                      <a:close/>
                      <a:moveTo>
                        <a:pt x="107876" y="51054"/>
                      </a:moveTo>
                      <a:cubicBezTo>
                        <a:pt x="104183" y="50754"/>
                        <a:pt x="100394" y="50453"/>
                        <a:pt x="96606" y="50182"/>
                      </a:cubicBezTo>
                      <a:cubicBezTo>
                        <a:pt x="96606" y="49010"/>
                        <a:pt x="96606" y="47867"/>
                        <a:pt x="96606" y="46725"/>
                      </a:cubicBezTo>
                      <a:cubicBezTo>
                        <a:pt x="100394" y="47025"/>
                        <a:pt x="104183" y="47326"/>
                        <a:pt x="107876" y="47657"/>
                      </a:cubicBezTo>
                      <a:cubicBezTo>
                        <a:pt x="107876" y="48769"/>
                        <a:pt x="107876" y="49912"/>
                        <a:pt x="107876" y="51054"/>
                      </a:cubicBezTo>
                      <a:close/>
                      <a:moveTo>
                        <a:pt x="107876" y="44921"/>
                      </a:moveTo>
                      <a:cubicBezTo>
                        <a:pt x="104183" y="44590"/>
                        <a:pt x="100394" y="44289"/>
                        <a:pt x="96606" y="43958"/>
                      </a:cubicBezTo>
                      <a:cubicBezTo>
                        <a:pt x="96606" y="42816"/>
                        <a:pt x="96606" y="41643"/>
                        <a:pt x="96606" y="40501"/>
                      </a:cubicBezTo>
                      <a:cubicBezTo>
                        <a:pt x="100394" y="40831"/>
                        <a:pt x="104183" y="41192"/>
                        <a:pt x="107876" y="41523"/>
                      </a:cubicBezTo>
                      <a:cubicBezTo>
                        <a:pt x="107876" y="42665"/>
                        <a:pt x="107876" y="43778"/>
                        <a:pt x="107876" y="44921"/>
                      </a:cubicBezTo>
                      <a:close/>
                      <a:moveTo>
                        <a:pt x="107876" y="38787"/>
                      </a:moveTo>
                      <a:cubicBezTo>
                        <a:pt x="104183" y="38426"/>
                        <a:pt x="100394" y="38095"/>
                        <a:pt x="96606" y="37734"/>
                      </a:cubicBezTo>
                      <a:cubicBezTo>
                        <a:pt x="96606" y="36562"/>
                        <a:pt x="96606" y="35419"/>
                        <a:pt x="96606" y="34277"/>
                      </a:cubicBezTo>
                      <a:cubicBezTo>
                        <a:pt x="100394" y="34637"/>
                        <a:pt x="104183" y="35028"/>
                        <a:pt x="107876" y="35389"/>
                      </a:cubicBezTo>
                      <a:cubicBezTo>
                        <a:pt x="107876" y="36532"/>
                        <a:pt x="107876" y="37674"/>
                        <a:pt x="107876" y="38787"/>
                      </a:cubicBezTo>
                      <a:close/>
                      <a:moveTo>
                        <a:pt x="107876" y="32683"/>
                      </a:moveTo>
                      <a:cubicBezTo>
                        <a:pt x="104183" y="32292"/>
                        <a:pt x="100394" y="31901"/>
                        <a:pt x="96606" y="31510"/>
                      </a:cubicBezTo>
                      <a:cubicBezTo>
                        <a:pt x="96606" y="30338"/>
                        <a:pt x="96606" y="29195"/>
                        <a:pt x="96606" y="28053"/>
                      </a:cubicBezTo>
                      <a:cubicBezTo>
                        <a:pt x="100394" y="28443"/>
                        <a:pt x="104183" y="28864"/>
                        <a:pt x="107876" y="29255"/>
                      </a:cubicBezTo>
                      <a:cubicBezTo>
                        <a:pt x="107876" y="30398"/>
                        <a:pt x="107876" y="31540"/>
                        <a:pt x="107876" y="32683"/>
                      </a:cubicBezTo>
                      <a:close/>
                      <a:moveTo>
                        <a:pt x="107876" y="26549"/>
                      </a:moveTo>
                      <a:cubicBezTo>
                        <a:pt x="104183" y="26128"/>
                        <a:pt x="100394" y="25707"/>
                        <a:pt x="96606" y="25286"/>
                      </a:cubicBezTo>
                      <a:cubicBezTo>
                        <a:pt x="96606" y="24114"/>
                        <a:pt x="96606" y="22971"/>
                        <a:pt x="96606" y="21829"/>
                      </a:cubicBezTo>
                      <a:cubicBezTo>
                        <a:pt x="100394" y="22280"/>
                        <a:pt x="104183" y="22701"/>
                        <a:pt x="107876" y="23152"/>
                      </a:cubicBezTo>
                      <a:cubicBezTo>
                        <a:pt x="107876" y="24294"/>
                        <a:pt x="107876" y="25407"/>
                        <a:pt x="107876" y="26549"/>
                      </a:cubicBezTo>
                      <a:close/>
                    </a:path>
                  </a:pathLst>
                </a:custGeom>
                <a:solidFill>
                  <a:srgbClr val="57A1AD">
                    <a:alpha val="80000"/>
                  </a:srgbClr>
                </a:solidFill>
                <a:ln>
                  <a:noFill/>
                </a:ln>
              </p:spPr>
              <p:txBody>
                <a:bodyPr lIns="68575" tIns="34275" rIns="68575" bIns="34275" anchor="t" anchorCtr="0">
                  <a:noAutofit/>
                </a:bodyPr>
                <a:lstStyle/>
                <a:p>
                  <a:endParaRPr>
                    <a:solidFill>
                      <a:srgbClr val="2889AB"/>
                    </a:solidFill>
                    <a:latin typeface="Avenir Book"/>
                    <a:ea typeface="Proxima Nova" charset="0"/>
                    <a:cs typeface="Avenir Book"/>
                  </a:endParaRPr>
                </a:p>
              </p:txBody>
            </p:sp>
            <p:sp>
              <p:nvSpPr>
                <p:cNvPr id="116" name="Shape 116"/>
                <p:cNvSpPr/>
                <p:nvPr/>
              </p:nvSpPr>
              <p:spPr>
                <a:xfrm>
                  <a:off x="1589087" y="1838325"/>
                  <a:ext cx="1011238" cy="3867149"/>
                </a:xfrm>
                <a:custGeom>
                  <a:avLst/>
                  <a:gdLst/>
                  <a:ahLst/>
                  <a:cxnLst/>
                  <a:rect l="0" t="0" r="0" b="0"/>
                  <a:pathLst>
                    <a:path w="120000" h="120000" extrusionOk="0">
                      <a:moveTo>
                        <a:pt x="0" y="117044"/>
                      </a:moveTo>
                      <a:lnTo>
                        <a:pt x="120000" y="120000"/>
                      </a:lnTo>
                      <a:lnTo>
                        <a:pt x="120000" y="0"/>
                      </a:lnTo>
                      <a:lnTo>
                        <a:pt x="0" y="13054"/>
                      </a:lnTo>
                      <a:lnTo>
                        <a:pt x="0" y="117044"/>
                      </a:lnTo>
                      <a:close/>
                    </a:path>
                  </a:pathLst>
                </a:custGeom>
                <a:solidFill>
                  <a:srgbClr val="57A1AD"/>
                </a:solidFill>
                <a:ln>
                  <a:noFill/>
                </a:ln>
              </p:spPr>
              <p:txBody>
                <a:bodyPr lIns="68575" tIns="34275" rIns="68575" bIns="34275" anchor="t" anchorCtr="0">
                  <a:noAutofit/>
                </a:bodyPr>
                <a:lstStyle/>
                <a:p>
                  <a:endParaRPr>
                    <a:solidFill>
                      <a:srgbClr val="2889AB"/>
                    </a:solidFill>
                    <a:latin typeface="Avenir Book"/>
                    <a:ea typeface="Proxima Nova" charset="0"/>
                    <a:cs typeface="Avenir Book"/>
                  </a:endParaRPr>
                </a:p>
              </p:txBody>
            </p:sp>
          </p:grpSp>
        </p:grpSp>
        <p:sp>
          <p:nvSpPr>
            <p:cNvPr id="117" name="Shape 117"/>
            <p:cNvSpPr txBox="1"/>
            <p:nvPr/>
          </p:nvSpPr>
          <p:spPr>
            <a:xfrm>
              <a:off x="229609" y="1772024"/>
              <a:ext cx="1346045" cy="275070"/>
            </a:xfrm>
            <a:prstGeom prst="rect">
              <a:avLst/>
            </a:prstGeom>
            <a:noFill/>
            <a:ln>
              <a:noFill/>
            </a:ln>
          </p:spPr>
          <p:txBody>
            <a:bodyPr lIns="91359" tIns="45692" rIns="91359" bIns="45692" anchor="t" anchorCtr="0">
              <a:noAutofit/>
            </a:bodyPr>
            <a:lstStyle/>
            <a:p>
              <a:pPr algn="ctr">
                <a:lnSpc>
                  <a:spcPct val="80000"/>
                </a:lnSpc>
                <a:buSzPct val="25000"/>
              </a:pPr>
              <a:r>
                <a:rPr lang="en" dirty="0">
                  <a:solidFill>
                    <a:srgbClr val="2889AB"/>
                  </a:solidFill>
                  <a:latin typeface="Avenir Book"/>
                  <a:ea typeface="Proxima Nova" charset="0"/>
                  <a:cs typeface="Avenir Book"/>
                  <a:sym typeface="Helvetica Neue"/>
                </a:rPr>
                <a:t>Physical</a:t>
              </a:r>
            </a:p>
          </p:txBody>
        </p:sp>
      </p:grpSp>
      <p:cxnSp>
        <p:nvCxnSpPr>
          <p:cNvPr id="207" name="Straight Connector 206"/>
          <p:cNvCxnSpPr/>
          <p:nvPr/>
        </p:nvCxnSpPr>
        <p:spPr>
          <a:xfrm>
            <a:off x="1770920" y="2971800"/>
            <a:ext cx="685979" cy="0"/>
          </a:xfrm>
          <a:prstGeom prst="line">
            <a:avLst/>
          </a:prstGeom>
          <a:ln w="28575" cmpd="sng">
            <a:solidFill>
              <a:srgbClr val="549FAC"/>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628784" y="1200150"/>
            <a:ext cx="2000381" cy="2743201"/>
            <a:chOff x="2445096" y="1052751"/>
            <a:chExt cx="1573790" cy="2337393"/>
          </a:xfrm>
        </p:grpSpPr>
        <p:sp>
          <p:nvSpPr>
            <p:cNvPr id="202" name="Shape 117"/>
            <p:cNvSpPr txBox="1"/>
            <p:nvPr/>
          </p:nvSpPr>
          <p:spPr>
            <a:xfrm>
              <a:off x="2534738" y="1052751"/>
              <a:ext cx="1346045" cy="275070"/>
            </a:xfrm>
            <a:prstGeom prst="rect">
              <a:avLst/>
            </a:prstGeom>
            <a:noFill/>
            <a:ln>
              <a:noFill/>
            </a:ln>
          </p:spPr>
          <p:txBody>
            <a:bodyPr lIns="91359" tIns="45692" rIns="91359" bIns="45692" anchor="t" anchorCtr="0">
              <a:noAutofit/>
            </a:bodyPr>
            <a:lstStyle/>
            <a:p>
              <a:pPr algn="ctr">
                <a:lnSpc>
                  <a:spcPct val="80000"/>
                </a:lnSpc>
                <a:buSzPct val="25000"/>
              </a:pPr>
              <a:r>
                <a:rPr lang="en-US" dirty="0">
                  <a:solidFill>
                    <a:srgbClr val="2889AB"/>
                  </a:solidFill>
                  <a:latin typeface="Avenir Book"/>
                  <a:ea typeface="Proxima Nova" charset="0"/>
                  <a:cs typeface="Avenir Book"/>
                  <a:sym typeface="Helvetica Neue"/>
                </a:rPr>
                <a:t>Virtual</a:t>
              </a:r>
              <a:endParaRPr lang="en" dirty="0">
                <a:solidFill>
                  <a:srgbClr val="2889AB"/>
                </a:solidFill>
                <a:latin typeface="Avenir Book"/>
                <a:ea typeface="Proxima Nova" charset="0"/>
                <a:cs typeface="Avenir Book"/>
                <a:sym typeface="Helvetica Neue"/>
              </a:endParaRPr>
            </a:p>
          </p:txBody>
        </p:sp>
        <p:grpSp>
          <p:nvGrpSpPr>
            <p:cNvPr id="80" name="Group 79"/>
            <p:cNvGrpSpPr/>
            <p:nvPr/>
          </p:nvGrpSpPr>
          <p:grpSpPr>
            <a:xfrm>
              <a:off x="2445096" y="1816354"/>
              <a:ext cx="1573790" cy="1573790"/>
              <a:chOff x="1927802" y="2556508"/>
              <a:chExt cx="1171270" cy="1171270"/>
            </a:xfrm>
          </p:grpSpPr>
          <p:sp>
            <p:nvSpPr>
              <p:cNvPr id="81" name="Oval 80"/>
              <p:cNvSpPr/>
              <p:nvPr/>
            </p:nvSpPr>
            <p:spPr>
              <a:xfrm>
                <a:off x="1927802" y="2556508"/>
                <a:ext cx="1171270" cy="1171270"/>
              </a:xfrm>
              <a:prstGeom prst="ellipse">
                <a:avLst/>
              </a:prstGeom>
              <a:noFill/>
              <a:ln>
                <a:solidFill>
                  <a:srgbClr val="659F9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889AB"/>
                  </a:solidFill>
                  <a:latin typeface="Avenir Book"/>
                  <a:ea typeface="Proxima Nova" charset="0"/>
                  <a:cs typeface="Avenir Book"/>
                </a:endParaRPr>
              </a:p>
            </p:txBody>
          </p:sp>
          <p:pic>
            <p:nvPicPr>
              <p:cNvPr id="82" name="Picture 81"/>
              <p:cNvPicPr>
                <a:picLocks noChangeAspect="1"/>
              </p:cNvPicPr>
              <p:nvPr/>
            </p:nvPicPr>
            <p:blipFill>
              <a:blip r:embed="rId3">
                <a:duotone>
                  <a:prstClr val="black"/>
                  <a:srgbClr val="73ADA1">
                    <a:tint val="45000"/>
                    <a:satMod val="400000"/>
                  </a:srgbClr>
                </a:duotone>
              </a:blip>
              <a:stretch>
                <a:fillRect/>
              </a:stretch>
            </p:blipFill>
            <p:spPr>
              <a:xfrm>
                <a:off x="2125941" y="2951806"/>
                <a:ext cx="236761" cy="380674"/>
              </a:xfrm>
              <a:prstGeom prst="rect">
                <a:avLst/>
              </a:prstGeom>
              <a:ln>
                <a:solidFill>
                  <a:srgbClr val="659F91"/>
                </a:solidFill>
              </a:ln>
            </p:spPr>
          </p:pic>
        </p:grpSp>
      </p:grpSp>
      <p:grpSp>
        <p:nvGrpSpPr>
          <p:cNvPr id="14" name="Group 13"/>
          <p:cNvGrpSpPr/>
          <p:nvPr/>
        </p:nvGrpSpPr>
        <p:grpSpPr>
          <a:xfrm>
            <a:off x="7215288" y="1182134"/>
            <a:ext cx="1758408" cy="3046966"/>
            <a:chOff x="7442449" y="1182133"/>
            <a:chExt cx="1346045" cy="2673819"/>
          </a:xfrm>
        </p:grpSpPr>
        <p:sp>
          <p:nvSpPr>
            <p:cNvPr id="204" name="Shape 117"/>
            <p:cNvSpPr txBox="1"/>
            <p:nvPr/>
          </p:nvSpPr>
          <p:spPr>
            <a:xfrm>
              <a:off x="7442449" y="1182133"/>
              <a:ext cx="1346045" cy="275070"/>
            </a:xfrm>
            <a:prstGeom prst="rect">
              <a:avLst/>
            </a:prstGeom>
            <a:noFill/>
            <a:ln>
              <a:noFill/>
            </a:ln>
          </p:spPr>
          <p:txBody>
            <a:bodyPr lIns="91359" tIns="45692" rIns="91359" bIns="45692" anchor="t" anchorCtr="0">
              <a:noAutofit/>
            </a:bodyPr>
            <a:lstStyle/>
            <a:p>
              <a:pPr algn="ctr">
                <a:lnSpc>
                  <a:spcPct val="80000"/>
                </a:lnSpc>
                <a:buSzPct val="25000"/>
              </a:pPr>
              <a:r>
                <a:rPr lang="en-US" dirty="0">
                  <a:solidFill>
                    <a:srgbClr val="2889AB"/>
                  </a:solidFill>
                  <a:latin typeface="Avenir Book"/>
                  <a:ea typeface="Proxima Nova" charset="0"/>
                  <a:cs typeface="Avenir Book"/>
                  <a:sym typeface="Helvetica Neue"/>
                </a:rPr>
                <a:t>Multi-Cloud</a:t>
              </a:r>
              <a:endParaRPr lang="en" dirty="0">
                <a:solidFill>
                  <a:srgbClr val="2889AB"/>
                </a:solidFill>
                <a:latin typeface="Avenir Book"/>
                <a:ea typeface="Proxima Nova" charset="0"/>
                <a:cs typeface="Avenir Book"/>
                <a:sym typeface="Helvetica Neue"/>
              </a:endParaRPr>
            </a:p>
          </p:txBody>
        </p:sp>
        <p:grpSp>
          <p:nvGrpSpPr>
            <p:cNvPr id="121" name="Group 120"/>
            <p:cNvGrpSpPr/>
            <p:nvPr/>
          </p:nvGrpSpPr>
          <p:grpSpPr>
            <a:xfrm>
              <a:off x="7686208" y="1463080"/>
              <a:ext cx="835924" cy="616799"/>
              <a:chOff x="4496372" y="2682059"/>
              <a:chExt cx="1427015" cy="1052944"/>
            </a:xfrm>
          </p:grpSpPr>
          <p:sp>
            <p:nvSpPr>
              <p:cNvPr id="134" name="Shape 180"/>
              <p:cNvSpPr/>
              <p:nvPr/>
            </p:nvSpPr>
            <p:spPr>
              <a:xfrm>
                <a:off x="4496372" y="2682059"/>
                <a:ext cx="1427015" cy="1052944"/>
              </a:xfrm>
              <a:custGeom>
                <a:avLst/>
                <a:gdLst/>
                <a:ahLst/>
                <a:cxnLst/>
                <a:rect l="0" t="0" r="0" b="0"/>
                <a:pathLst>
                  <a:path w="120000" h="120000" extrusionOk="0">
                    <a:moveTo>
                      <a:pt x="109802" y="62427"/>
                    </a:moveTo>
                    <a:cubicBezTo>
                      <a:pt x="110750" y="58265"/>
                      <a:pt x="111225" y="53410"/>
                      <a:pt x="111225" y="48901"/>
                    </a:cubicBezTo>
                    <a:cubicBezTo>
                      <a:pt x="111225" y="21849"/>
                      <a:pt x="96284" y="0"/>
                      <a:pt x="77786" y="0"/>
                    </a:cubicBezTo>
                    <a:cubicBezTo>
                      <a:pt x="64031" y="0"/>
                      <a:pt x="52173" y="11791"/>
                      <a:pt x="46956" y="29132"/>
                    </a:cubicBezTo>
                    <a:cubicBezTo>
                      <a:pt x="44110" y="26358"/>
                      <a:pt x="40316" y="24971"/>
                      <a:pt x="36521" y="24971"/>
                    </a:cubicBezTo>
                    <a:cubicBezTo>
                      <a:pt x="25138" y="24971"/>
                      <a:pt x="16126" y="38497"/>
                      <a:pt x="16126" y="54797"/>
                    </a:cubicBezTo>
                    <a:cubicBezTo>
                      <a:pt x="16126" y="56878"/>
                      <a:pt x="16126" y="58959"/>
                      <a:pt x="16363" y="60693"/>
                    </a:cubicBezTo>
                    <a:cubicBezTo>
                      <a:pt x="7114" y="63468"/>
                      <a:pt x="0" y="75606"/>
                      <a:pt x="0" y="90173"/>
                    </a:cubicBezTo>
                    <a:cubicBezTo>
                      <a:pt x="0" y="106473"/>
                      <a:pt x="9249" y="120000"/>
                      <a:pt x="20632" y="120000"/>
                    </a:cubicBezTo>
                    <a:cubicBezTo>
                      <a:pt x="21581" y="120000"/>
                      <a:pt x="22766" y="120000"/>
                      <a:pt x="23715" y="119653"/>
                    </a:cubicBezTo>
                    <a:cubicBezTo>
                      <a:pt x="23715" y="120000"/>
                      <a:pt x="23715" y="120000"/>
                      <a:pt x="23715" y="120000"/>
                    </a:cubicBezTo>
                    <a:cubicBezTo>
                      <a:pt x="96758" y="120000"/>
                      <a:pt x="96758" y="120000"/>
                      <a:pt x="96758" y="120000"/>
                    </a:cubicBezTo>
                    <a:cubicBezTo>
                      <a:pt x="96758" y="120000"/>
                      <a:pt x="96758" y="120000"/>
                      <a:pt x="96758" y="120000"/>
                    </a:cubicBezTo>
                    <a:cubicBezTo>
                      <a:pt x="97470" y="120000"/>
                      <a:pt x="97944" y="120000"/>
                      <a:pt x="98656" y="120000"/>
                    </a:cubicBezTo>
                    <a:cubicBezTo>
                      <a:pt x="110513" y="120000"/>
                      <a:pt x="120000" y="106127"/>
                      <a:pt x="120000" y="88786"/>
                    </a:cubicBezTo>
                    <a:cubicBezTo>
                      <a:pt x="120000" y="77687"/>
                      <a:pt x="115968" y="67976"/>
                      <a:pt x="109802" y="62427"/>
                    </a:cubicBezTo>
                    <a:close/>
                  </a:path>
                </a:pathLst>
              </a:custGeom>
              <a:solidFill>
                <a:srgbClr val="659F91"/>
              </a:solidFill>
              <a:ln w="9525" cap="flat" cmpd="sng">
                <a:solidFill>
                  <a:schemeClr val="lt1"/>
                </a:solidFill>
                <a:prstDash val="solid"/>
                <a:round/>
                <a:headEnd type="none" w="med" len="med"/>
                <a:tailEnd type="none" w="med" len="med"/>
              </a:ln>
            </p:spPr>
            <p:txBody>
              <a:bodyPr lIns="68475" tIns="34274" rIns="68475" bIns="34274" anchor="t" anchorCtr="0">
                <a:noAutofit/>
              </a:bodyPr>
              <a:lstStyle/>
              <a:p>
                <a:endParaRPr>
                  <a:solidFill>
                    <a:srgbClr val="2889AB"/>
                  </a:solidFill>
                  <a:latin typeface="Avenir Book"/>
                  <a:ea typeface="Proxima Nova" charset="0"/>
                  <a:cs typeface="Avenir Book"/>
                </a:endParaRPr>
              </a:p>
            </p:txBody>
          </p:sp>
          <p:pic>
            <p:nvPicPr>
              <p:cNvPr id="135" name="Picture 1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35882" y="3191028"/>
                <a:ext cx="175952" cy="282903"/>
              </a:xfrm>
              <a:prstGeom prst="rect">
                <a:avLst/>
              </a:prstGeom>
            </p:spPr>
          </p:pic>
          <p:pic>
            <p:nvPicPr>
              <p:cNvPr id="136" name="Picture 13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1384" y="3008233"/>
                <a:ext cx="175952" cy="282903"/>
              </a:xfrm>
              <a:prstGeom prst="rect">
                <a:avLst/>
              </a:prstGeom>
            </p:spPr>
          </p:pic>
          <p:pic>
            <p:nvPicPr>
              <p:cNvPr id="137" name="Picture 13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1384" y="3332480"/>
                <a:ext cx="175952" cy="282903"/>
              </a:xfrm>
              <a:prstGeom prst="rect">
                <a:avLst/>
              </a:prstGeom>
            </p:spPr>
          </p:pic>
          <p:pic>
            <p:nvPicPr>
              <p:cNvPr id="138" name="Picture 13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6886" y="2924355"/>
                <a:ext cx="175952" cy="282903"/>
              </a:xfrm>
              <a:prstGeom prst="rect">
                <a:avLst/>
              </a:prstGeom>
            </p:spPr>
          </p:pic>
          <p:pic>
            <p:nvPicPr>
              <p:cNvPr id="139" name="Picture 13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6886" y="3256130"/>
                <a:ext cx="175952" cy="282903"/>
              </a:xfrm>
              <a:prstGeom prst="rect">
                <a:avLst/>
              </a:prstGeom>
            </p:spPr>
          </p:pic>
          <p:pic>
            <p:nvPicPr>
              <p:cNvPr id="140" name="Picture 13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40028" y="3102816"/>
                <a:ext cx="175952" cy="282903"/>
              </a:xfrm>
              <a:prstGeom prst="rect">
                <a:avLst/>
              </a:prstGeom>
            </p:spPr>
          </p:pic>
        </p:grpSp>
        <p:grpSp>
          <p:nvGrpSpPr>
            <p:cNvPr id="141" name="Group 140"/>
            <p:cNvGrpSpPr/>
            <p:nvPr/>
          </p:nvGrpSpPr>
          <p:grpSpPr>
            <a:xfrm>
              <a:off x="7697510" y="2349685"/>
              <a:ext cx="835924" cy="616799"/>
              <a:chOff x="4496372" y="2682059"/>
              <a:chExt cx="1427015" cy="1052944"/>
            </a:xfrm>
          </p:grpSpPr>
          <p:sp>
            <p:nvSpPr>
              <p:cNvPr id="142" name="Shape 180"/>
              <p:cNvSpPr/>
              <p:nvPr/>
            </p:nvSpPr>
            <p:spPr>
              <a:xfrm>
                <a:off x="4496372" y="2682059"/>
                <a:ext cx="1427015" cy="1052944"/>
              </a:xfrm>
              <a:custGeom>
                <a:avLst/>
                <a:gdLst/>
                <a:ahLst/>
                <a:cxnLst/>
                <a:rect l="0" t="0" r="0" b="0"/>
                <a:pathLst>
                  <a:path w="120000" h="120000" extrusionOk="0">
                    <a:moveTo>
                      <a:pt x="109802" y="62427"/>
                    </a:moveTo>
                    <a:cubicBezTo>
                      <a:pt x="110750" y="58265"/>
                      <a:pt x="111225" y="53410"/>
                      <a:pt x="111225" y="48901"/>
                    </a:cubicBezTo>
                    <a:cubicBezTo>
                      <a:pt x="111225" y="21849"/>
                      <a:pt x="96284" y="0"/>
                      <a:pt x="77786" y="0"/>
                    </a:cubicBezTo>
                    <a:cubicBezTo>
                      <a:pt x="64031" y="0"/>
                      <a:pt x="52173" y="11791"/>
                      <a:pt x="46956" y="29132"/>
                    </a:cubicBezTo>
                    <a:cubicBezTo>
                      <a:pt x="44110" y="26358"/>
                      <a:pt x="40316" y="24971"/>
                      <a:pt x="36521" y="24971"/>
                    </a:cubicBezTo>
                    <a:cubicBezTo>
                      <a:pt x="25138" y="24971"/>
                      <a:pt x="16126" y="38497"/>
                      <a:pt x="16126" y="54797"/>
                    </a:cubicBezTo>
                    <a:cubicBezTo>
                      <a:pt x="16126" y="56878"/>
                      <a:pt x="16126" y="58959"/>
                      <a:pt x="16363" y="60693"/>
                    </a:cubicBezTo>
                    <a:cubicBezTo>
                      <a:pt x="7114" y="63468"/>
                      <a:pt x="0" y="75606"/>
                      <a:pt x="0" y="90173"/>
                    </a:cubicBezTo>
                    <a:cubicBezTo>
                      <a:pt x="0" y="106473"/>
                      <a:pt x="9249" y="120000"/>
                      <a:pt x="20632" y="120000"/>
                    </a:cubicBezTo>
                    <a:cubicBezTo>
                      <a:pt x="21581" y="120000"/>
                      <a:pt x="22766" y="120000"/>
                      <a:pt x="23715" y="119653"/>
                    </a:cubicBezTo>
                    <a:cubicBezTo>
                      <a:pt x="23715" y="120000"/>
                      <a:pt x="23715" y="120000"/>
                      <a:pt x="23715" y="120000"/>
                    </a:cubicBezTo>
                    <a:cubicBezTo>
                      <a:pt x="96758" y="120000"/>
                      <a:pt x="96758" y="120000"/>
                      <a:pt x="96758" y="120000"/>
                    </a:cubicBezTo>
                    <a:cubicBezTo>
                      <a:pt x="96758" y="120000"/>
                      <a:pt x="96758" y="120000"/>
                      <a:pt x="96758" y="120000"/>
                    </a:cubicBezTo>
                    <a:cubicBezTo>
                      <a:pt x="97470" y="120000"/>
                      <a:pt x="97944" y="120000"/>
                      <a:pt x="98656" y="120000"/>
                    </a:cubicBezTo>
                    <a:cubicBezTo>
                      <a:pt x="110513" y="120000"/>
                      <a:pt x="120000" y="106127"/>
                      <a:pt x="120000" y="88786"/>
                    </a:cubicBezTo>
                    <a:cubicBezTo>
                      <a:pt x="120000" y="77687"/>
                      <a:pt x="115968" y="67976"/>
                      <a:pt x="109802" y="62427"/>
                    </a:cubicBezTo>
                    <a:close/>
                  </a:path>
                </a:pathLst>
              </a:custGeom>
              <a:solidFill>
                <a:srgbClr val="CCFFCC"/>
              </a:solidFill>
              <a:ln w="9525" cap="flat" cmpd="sng">
                <a:solidFill>
                  <a:schemeClr val="lt1"/>
                </a:solidFill>
                <a:prstDash val="solid"/>
                <a:round/>
                <a:headEnd type="none" w="med" len="med"/>
                <a:tailEnd type="none" w="med" len="med"/>
              </a:ln>
            </p:spPr>
            <p:txBody>
              <a:bodyPr lIns="68475" tIns="34274" rIns="68475" bIns="34274" anchor="t" anchorCtr="0">
                <a:noAutofit/>
              </a:bodyPr>
              <a:lstStyle/>
              <a:p>
                <a:endParaRPr>
                  <a:solidFill>
                    <a:srgbClr val="2889AB"/>
                  </a:solidFill>
                  <a:latin typeface="Avenir Book"/>
                  <a:ea typeface="Proxima Nova" charset="0"/>
                  <a:cs typeface="Avenir Book"/>
                </a:endParaRPr>
              </a:p>
            </p:txBody>
          </p:sp>
          <p:pic>
            <p:nvPicPr>
              <p:cNvPr id="143" name="Picture 14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35882" y="3191028"/>
                <a:ext cx="175952" cy="282903"/>
              </a:xfrm>
              <a:prstGeom prst="rect">
                <a:avLst/>
              </a:prstGeom>
            </p:spPr>
          </p:pic>
          <p:pic>
            <p:nvPicPr>
              <p:cNvPr id="144" name="Picture 14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1384" y="3008233"/>
                <a:ext cx="175952" cy="282903"/>
              </a:xfrm>
              <a:prstGeom prst="rect">
                <a:avLst/>
              </a:prstGeom>
            </p:spPr>
          </p:pic>
          <p:pic>
            <p:nvPicPr>
              <p:cNvPr id="145" name="Picture 14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1384" y="3332480"/>
                <a:ext cx="175952" cy="282903"/>
              </a:xfrm>
              <a:prstGeom prst="rect">
                <a:avLst/>
              </a:prstGeom>
            </p:spPr>
          </p:pic>
          <p:pic>
            <p:nvPicPr>
              <p:cNvPr id="146" name="Picture 14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6886" y="2924355"/>
                <a:ext cx="175952" cy="282903"/>
              </a:xfrm>
              <a:prstGeom prst="rect">
                <a:avLst/>
              </a:prstGeom>
            </p:spPr>
          </p:pic>
          <p:pic>
            <p:nvPicPr>
              <p:cNvPr id="147" name="Picture 14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6886" y="3256130"/>
                <a:ext cx="175952" cy="282903"/>
              </a:xfrm>
              <a:prstGeom prst="rect">
                <a:avLst/>
              </a:prstGeom>
            </p:spPr>
          </p:pic>
          <p:pic>
            <p:nvPicPr>
              <p:cNvPr id="148" name="Picture 14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40028" y="3102816"/>
                <a:ext cx="175952" cy="282903"/>
              </a:xfrm>
              <a:prstGeom prst="rect">
                <a:avLst/>
              </a:prstGeom>
            </p:spPr>
          </p:pic>
        </p:grpSp>
        <p:grpSp>
          <p:nvGrpSpPr>
            <p:cNvPr id="149" name="Group 148"/>
            <p:cNvGrpSpPr/>
            <p:nvPr/>
          </p:nvGrpSpPr>
          <p:grpSpPr>
            <a:xfrm>
              <a:off x="7686208" y="3239153"/>
              <a:ext cx="835924" cy="616799"/>
              <a:chOff x="4496372" y="2682059"/>
              <a:chExt cx="1427015" cy="1052944"/>
            </a:xfrm>
          </p:grpSpPr>
          <p:sp>
            <p:nvSpPr>
              <p:cNvPr id="150" name="Shape 180"/>
              <p:cNvSpPr/>
              <p:nvPr/>
            </p:nvSpPr>
            <p:spPr>
              <a:xfrm>
                <a:off x="4496372" y="2682059"/>
                <a:ext cx="1427015" cy="1052944"/>
              </a:xfrm>
              <a:custGeom>
                <a:avLst/>
                <a:gdLst/>
                <a:ahLst/>
                <a:cxnLst/>
                <a:rect l="0" t="0" r="0" b="0"/>
                <a:pathLst>
                  <a:path w="120000" h="120000" extrusionOk="0">
                    <a:moveTo>
                      <a:pt x="109802" y="62427"/>
                    </a:moveTo>
                    <a:cubicBezTo>
                      <a:pt x="110750" y="58265"/>
                      <a:pt x="111225" y="53410"/>
                      <a:pt x="111225" y="48901"/>
                    </a:cubicBezTo>
                    <a:cubicBezTo>
                      <a:pt x="111225" y="21849"/>
                      <a:pt x="96284" y="0"/>
                      <a:pt x="77786" y="0"/>
                    </a:cubicBezTo>
                    <a:cubicBezTo>
                      <a:pt x="64031" y="0"/>
                      <a:pt x="52173" y="11791"/>
                      <a:pt x="46956" y="29132"/>
                    </a:cubicBezTo>
                    <a:cubicBezTo>
                      <a:pt x="44110" y="26358"/>
                      <a:pt x="40316" y="24971"/>
                      <a:pt x="36521" y="24971"/>
                    </a:cubicBezTo>
                    <a:cubicBezTo>
                      <a:pt x="25138" y="24971"/>
                      <a:pt x="16126" y="38497"/>
                      <a:pt x="16126" y="54797"/>
                    </a:cubicBezTo>
                    <a:cubicBezTo>
                      <a:pt x="16126" y="56878"/>
                      <a:pt x="16126" y="58959"/>
                      <a:pt x="16363" y="60693"/>
                    </a:cubicBezTo>
                    <a:cubicBezTo>
                      <a:pt x="7114" y="63468"/>
                      <a:pt x="0" y="75606"/>
                      <a:pt x="0" y="90173"/>
                    </a:cubicBezTo>
                    <a:cubicBezTo>
                      <a:pt x="0" y="106473"/>
                      <a:pt x="9249" y="120000"/>
                      <a:pt x="20632" y="120000"/>
                    </a:cubicBezTo>
                    <a:cubicBezTo>
                      <a:pt x="21581" y="120000"/>
                      <a:pt x="22766" y="120000"/>
                      <a:pt x="23715" y="119653"/>
                    </a:cubicBezTo>
                    <a:cubicBezTo>
                      <a:pt x="23715" y="120000"/>
                      <a:pt x="23715" y="120000"/>
                      <a:pt x="23715" y="120000"/>
                    </a:cubicBezTo>
                    <a:cubicBezTo>
                      <a:pt x="96758" y="120000"/>
                      <a:pt x="96758" y="120000"/>
                      <a:pt x="96758" y="120000"/>
                    </a:cubicBezTo>
                    <a:cubicBezTo>
                      <a:pt x="96758" y="120000"/>
                      <a:pt x="96758" y="120000"/>
                      <a:pt x="96758" y="120000"/>
                    </a:cubicBezTo>
                    <a:cubicBezTo>
                      <a:pt x="97470" y="120000"/>
                      <a:pt x="97944" y="120000"/>
                      <a:pt x="98656" y="120000"/>
                    </a:cubicBezTo>
                    <a:cubicBezTo>
                      <a:pt x="110513" y="120000"/>
                      <a:pt x="120000" y="106127"/>
                      <a:pt x="120000" y="88786"/>
                    </a:cubicBezTo>
                    <a:cubicBezTo>
                      <a:pt x="120000" y="77687"/>
                      <a:pt x="115968" y="67976"/>
                      <a:pt x="109802" y="62427"/>
                    </a:cubicBezTo>
                    <a:close/>
                  </a:path>
                </a:pathLst>
              </a:custGeom>
              <a:solidFill>
                <a:srgbClr val="558566"/>
              </a:solidFill>
              <a:ln w="9525" cap="flat" cmpd="sng">
                <a:solidFill>
                  <a:schemeClr val="lt1"/>
                </a:solidFill>
                <a:prstDash val="solid"/>
                <a:round/>
                <a:headEnd type="none" w="med" len="med"/>
                <a:tailEnd type="none" w="med" len="med"/>
              </a:ln>
            </p:spPr>
            <p:txBody>
              <a:bodyPr lIns="68475" tIns="34274" rIns="68475" bIns="34274" anchor="t" anchorCtr="0">
                <a:noAutofit/>
              </a:bodyPr>
              <a:lstStyle/>
              <a:p>
                <a:endParaRPr>
                  <a:solidFill>
                    <a:srgbClr val="2889AB"/>
                  </a:solidFill>
                  <a:latin typeface="Avenir Book"/>
                  <a:ea typeface="Proxima Nova" charset="0"/>
                  <a:cs typeface="Avenir Book"/>
                </a:endParaRPr>
              </a:p>
            </p:txBody>
          </p:sp>
          <p:pic>
            <p:nvPicPr>
              <p:cNvPr id="151" name="Picture 15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35882" y="3191028"/>
                <a:ext cx="175952" cy="282903"/>
              </a:xfrm>
              <a:prstGeom prst="rect">
                <a:avLst/>
              </a:prstGeom>
            </p:spPr>
          </p:pic>
          <p:pic>
            <p:nvPicPr>
              <p:cNvPr id="152" name="Picture 15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1384" y="3008233"/>
                <a:ext cx="175952" cy="282903"/>
              </a:xfrm>
              <a:prstGeom prst="rect">
                <a:avLst/>
              </a:prstGeom>
            </p:spPr>
          </p:pic>
          <p:pic>
            <p:nvPicPr>
              <p:cNvPr id="153" name="Picture 15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1384" y="3332480"/>
                <a:ext cx="175952" cy="282903"/>
              </a:xfrm>
              <a:prstGeom prst="rect">
                <a:avLst/>
              </a:prstGeom>
            </p:spPr>
          </p:pic>
          <p:pic>
            <p:nvPicPr>
              <p:cNvPr id="154" name="Picture 15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6886" y="2924355"/>
                <a:ext cx="175952" cy="282903"/>
              </a:xfrm>
              <a:prstGeom prst="rect">
                <a:avLst/>
              </a:prstGeom>
            </p:spPr>
          </p:pic>
          <p:pic>
            <p:nvPicPr>
              <p:cNvPr id="155" name="Picture 15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06886" y="3256130"/>
                <a:ext cx="175952" cy="282903"/>
              </a:xfrm>
              <a:prstGeom prst="rect">
                <a:avLst/>
              </a:prstGeom>
            </p:spPr>
          </p:pic>
          <p:pic>
            <p:nvPicPr>
              <p:cNvPr id="156" name="Picture 15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40028" y="3102816"/>
                <a:ext cx="175952" cy="282903"/>
              </a:xfrm>
              <a:prstGeom prst="rect">
                <a:avLst/>
              </a:prstGeom>
            </p:spPr>
          </p:pic>
        </p:grpSp>
      </p:grpSp>
      <p:grpSp>
        <p:nvGrpSpPr>
          <p:cNvPr id="3" name="Group 2"/>
          <p:cNvGrpSpPr/>
          <p:nvPr/>
        </p:nvGrpSpPr>
        <p:grpSpPr>
          <a:xfrm>
            <a:off x="4992217" y="1200150"/>
            <a:ext cx="1752048" cy="2932665"/>
            <a:chOff x="4951236" y="1182133"/>
            <a:chExt cx="1413266" cy="2559682"/>
          </a:xfrm>
        </p:grpSpPr>
        <p:sp>
          <p:nvSpPr>
            <p:cNvPr id="203" name="Shape 117"/>
            <p:cNvSpPr txBox="1"/>
            <p:nvPr/>
          </p:nvSpPr>
          <p:spPr>
            <a:xfrm>
              <a:off x="4951236" y="1182133"/>
              <a:ext cx="1413266" cy="275070"/>
            </a:xfrm>
            <a:prstGeom prst="rect">
              <a:avLst/>
            </a:prstGeom>
            <a:noFill/>
            <a:ln>
              <a:noFill/>
            </a:ln>
          </p:spPr>
          <p:txBody>
            <a:bodyPr lIns="91359" tIns="45692" rIns="91359" bIns="45692" anchor="t" anchorCtr="0">
              <a:noAutofit/>
            </a:bodyPr>
            <a:lstStyle/>
            <a:p>
              <a:pPr algn="ctr">
                <a:lnSpc>
                  <a:spcPct val="80000"/>
                </a:lnSpc>
                <a:buSzPct val="25000"/>
              </a:pPr>
              <a:r>
                <a:rPr lang="en-US" dirty="0">
                  <a:solidFill>
                    <a:srgbClr val="2889AB"/>
                  </a:solidFill>
                  <a:latin typeface="Avenir Book"/>
                  <a:ea typeface="Proxima Nova" charset="0"/>
                  <a:cs typeface="Avenir Book"/>
                  <a:sym typeface="Helvetica Neue"/>
                </a:rPr>
                <a:t>Cloud</a:t>
              </a:r>
              <a:endParaRPr lang="en" dirty="0">
                <a:solidFill>
                  <a:srgbClr val="2889AB"/>
                </a:solidFill>
                <a:latin typeface="Avenir Book"/>
                <a:ea typeface="Proxima Nova" charset="0"/>
                <a:cs typeface="Avenir Book"/>
                <a:sym typeface="Helvetica Neue"/>
              </a:endParaRPr>
            </a:p>
          </p:txBody>
        </p:sp>
        <p:sp>
          <p:nvSpPr>
            <p:cNvPr id="124" name="Shape 180"/>
            <p:cNvSpPr/>
            <p:nvPr/>
          </p:nvSpPr>
          <p:spPr>
            <a:xfrm>
              <a:off x="4978669" y="1670279"/>
              <a:ext cx="1326032" cy="978432"/>
            </a:xfrm>
            <a:custGeom>
              <a:avLst/>
              <a:gdLst/>
              <a:ahLst/>
              <a:cxnLst/>
              <a:rect l="0" t="0" r="0" b="0"/>
              <a:pathLst>
                <a:path w="120000" h="120000" extrusionOk="0">
                  <a:moveTo>
                    <a:pt x="109802" y="62427"/>
                  </a:moveTo>
                  <a:cubicBezTo>
                    <a:pt x="110750" y="58265"/>
                    <a:pt x="111225" y="53410"/>
                    <a:pt x="111225" y="48901"/>
                  </a:cubicBezTo>
                  <a:cubicBezTo>
                    <a:pt x="111225" y="21849"/>
                    <a:pt x="96284" y="0"/>
                    <a:pt x="77786" y="0"/>
                  </a:cubicBezTo>
                  <a:cubicBezTo>
                    <a:pt x="64031" y="0"/>
                    <a:pt x="52173" y="11791"/>
                    <a:pt x="46956" y="29132"/>
                  </a:cubicBezTo>
                  <a:cubicBezTo>
                    <a:pt x="44110" y="26358"/>
                    <a:pt x="40316" y="24971"/>
                    <a:pt x="36521" y="24971"/>
                  </a:cubicBezTo>
                  <a:cubicBezTo>
                    <a:pt x="25138" y="24971"/>
                    <a:pt x="16126" y="38497"/>
                    <a:pt x="16126" y="54797"/>
                  </a:cubicBezTo>
                  <a:cubicBezTo>
                    <a:pt x="16126" y="56878"/>
                    <a:pt x="16126" y="58959"/>
                    <a:pt x="16363" y="60693"/>
                  </a:cubicBezTo>
                  <a:cubicBezTo>
                    <a:pt x="7114" y="63468"/>
                    <a:pt x="0" y="75606"/>
                    <a:pt x="0" y="90173"/>
                  </a:cubicBezTo>
                  <a:cubicBezTo>
                    <a:pt x="0" y="106473"/>
                    <a:pt x="9249" y="120000"/>
                    <a:pt x="20632" y="120000"/>
                  </a:cubicBezTo>
                  <a:cubicBezTo>
                    <a:pt x="21581" y="120000"/>
                    <a:pt x="22766" y="120000"/>
                    <a:pt x="23715" y="119653"/>
                  </a:cubicBezTo>
                  <a:cubicBezTo>
                    <a:pt x="23715" y="120000"/>
                    <a:pt x="23715" y="120000"/>
                    <a:pt x="23715" y="120000"/>
                  </a:cubicBezTo>
                  <a:cubicBezTo>
                    <a:pt x="96758" y="120000"/>
                    <a:pt x="96758" y="120000"/>
                    <a:pt x="96758" y="120000"/>
                  </a:cubicBezTo>
                  <a:cubicBezTo>
                    <a:pt x="96758" y="120000"/>
                    <a:pt x="96758" y="120000"/>
                    <a:pt x="96758" y="120000"/>
                  </a:cubicBezTo>
                  <a:cubicBezTo>
                    <a:pt x="97470" y="120000"/>
                    <a:pt x="97944" y="120000"/>
                    <a:pt x="98656" y="120000"/>
                  </a:cubicBezTo>
                  <a:cubicBezTo>
                    <a:pt x="110513" y="120000"/>
                    <a:pt x="120000" y="106127"/>
                    <a:pt x="120000" y="88786"/>
                  </a:cubicBezTo>
                  <a:cubicBezTo>
                    <a:pt x="120000" y="77687"/>
                    <a:pt x="115968" y="67976"/>
                    <a:pt x="109802" y="62427"/>
                  </a:cubicBezTo>
                  <a:close/>
                </a:path>
              </a:pathLst>
            </a:custGeom>
            <a:solidFill>
              <a:schemeClr val="tx1">
                <a:lumMod val="10000"/>
                <a:lumOff val="90000"/>
              </a:schemeClr>
            </a:solidFill>
            <a:ln w="9525" cap="flat" cmpd="sng">
              <a:solidFill>
                <a:schemeClr val="lt1"/>
              </a:solidFill>
              <a:prstDash val="solid"/>
              <a:round/>
              <a:headEnd type="none" w="med" len="med"/>
              <a:tailEnd type="none" w="med" len="med"/>
            </a:ln>
          </p:spPr>
          <p:txBody>
            <a:bodyPr lIns="68475" tIns="34274" rIns="68475" bIns="34274" anchor="t" anchorCtr="0">
              <a:noAutofit/>
            </a:bodyPr>
            <a:lstStyle/>
            <a:p>
              <a:endParaRPr>
                <a:solidFill>
                  <a:srgbClr val="2889AB"/>
                </a:solidFill>
                <a:latin typeface="Avenir Book"/>
                <a:ea typeface="Proxima Nova" charset="0"/>
                <a:cs typeface="Avenir Book"/>
              </a:endParaRPr>
            </a:p>
          </p:txBody>
        </p:sp>
        <p:sp>
          <p:nvSpPr>
            <p:cNvPr id="104" name="Shape 180"/>
            <p:cNvSpPr/>
            <p:nvPr/>
          </p:nvSpPr>
          <p:spPr>
            <a:xfrm>
              <a:off x="4966617" y="2763383"/>
              <a:ext cx="1326032" cy="978432"/>
            </a:xfrm>
            <a:custGeom>
              <a:avLst/>
              <a:gdLst/>
              <a:ahLst/>
              <a:cxnLst/>
              <a:rect l="0" t="0" r="0" b="0"/>
              <a:pathLst>
                <a:path w="120000" h="120000" extrusionOk="0">
                  <a:moveTo>
                    <a:pt x="109802" y="62427"/>
                  </a:moveTo>
                  <a:cubicBezTo>
                    <a:pt x="110750" y="58265"/>
                    <a:pt x="111225" y="53410"/>
                    <a:pt x="111225" y="48901"/>
                  </a:cubicBezTo>
                  <a:cubicBezTo>
                    <a:pt x="111225" y="21849"/>
                    <a:pt x="96284" y="0"/>
                    <a:pt x="77786" y="0"/>
                  </a:cubicBezTo>
                  <a:cubicBezTo>
                    <a:pt x="64031" y="0"/>
                    <a:pt x="52173" y="11791"/>
                    <a:pt x="46956" y="29132"/>
                  </a:cubicBezTo>
                  <a:cubicBezTo>
                    <a:pt x="44110" y="26358"/>
                    <a:pt x="40316" y="24971"/>
                    <a:pt x="36521" y="24971"/>
                  </a:cubicBezTo>
                  <a:cubicBezTo>
                    <a:pt x="25138" y="24971"/>
                    <a:pt x="16126" y="38497"/>
                    <a:pt x="16126" y="54797"/>
                  </a:cubicBezTo>
                  <a:cubicBezTo>
                    <a:pt x="16126" y="56878"/>
                    <a:pt x="16126" y="58959"/>
                    <a:pt x="16363" y="60693"/>
                  </a:cubicBezTo>
                  <a:cubicBezTo>
                    <a:pt x="7114" y="63468"/>
                    <a:pt x="0" y="75606"/>
                    <a:pt x="0" y="90173"/>
                  </a:cubicBezTo>
                  <a:cubicBezTo>
                    <a:pt x="0" y="106473"/>
                    <a:pt x="9249" y="120000"/>
                    <a:pt x="20632" y="120000"/>
                  </a:cubicBezTo>
                  <a:cubicBezTo>
                    <a:pt x="21581" y="120000"/>
                    <a:pt x="22766" y="120000"/>
                    <a:pt x="23715" y="119653"/>
                  </a:cubicBezTo>
                  <a:cubicBezTo>
                    <a:pt x="23715" y="120000"/>
                    <a:pt x="23715" y="120000"/>
                    <a:pt x="23715" y="120000"/>
                  </a:cubicBezTo>
                  <a:cubicBezTo>
                    <a:pt x="96758" y="120000"/>
                    <a:pt x="96758" y="120000"/>
                    <a:pt x="96758" y="120000"/>
                  </a:cubicBezTo>
                  <a:cubicBezTo>
                    <a:pt x="96758" y="120000"/>
                    <a:pt x="96758" y="120000"/>
                    <a:pt x="96758" y="120000"/>
                  </a:cubicBezTo>
                  <a:cubicBezTo>
                    <a:pt x="97470" y="120000"/>
                    <a:pt x="97944" y="120000"/>
                    <a:pt x="98656" y="120000"/>
                  </a:cubicBezTo>
                  <a:cubicBezTo>
                    <a:pt x="110513" y="120000"/>
                    <a:pt x="120000" y="106127"/>
                    <a:pt x="120000" y="88786"/>
                  </a:cubicBezTo>
                  <a:cubicBezTo>
                    <a:pt x="120000" y="77687"/>
                    <a:pt x="115968" y="67976"/>
                    <a:pt x="109802" y="62427"/>
                  </a:cubicBezTo>
                  <a:close/>
                </a:path>
              </a:pathLst>
            </a:custGeom>
            <a:solidFill>
              <a:schemeClr val="tx1">
                <a:lumMod val="10000"/>
                <a:lumOff val="90000"/>
              </a:schemeClr>
            </a:solidFill>
            <a:ln w="9525" cap="flat" cmpd="sng">
              <a:solidFill>
                <a:schemeClr val="lt1"/>
              </a:solidFill>
              <a:prstDash val="solid"/>
              <a:round/>
              <a:headEnd type="none" w="med" len="med"/>
              <a:tailEnd type="none" w="med" len="med"/>
            </a:ln>
          </p:spPr>
          <p:txBody>
            <a:bodyPr lIns="68475" tIns="34274" rIns="68475" bIns="34274" anchor="t" anchorCtr="0">
              <a:noAutofit/>
            </a:bodyPr>
            <a:lstStyle/>
            <a:p>
              <a:endParaRPr>
                <a:solidFill>
                  <a:srgbClr val="2889AB"/>
                </a:solidFill>
                <a:latin typeface="Avenir Book"/>
                <a:ea typeface="Proxima Nova" charset="0"/>
                <a:cs typeface="Avenir Book"/>
              </a:endParaRPr>
            </a:p>
          </p:txBody>
        </p:sp>
      </p:grpSp>
      <p:sp>
        <p:nvSpPr>
          <p:cNvPr id="93" name="TextBox 92"/>
          <p:cNvSpPr txBox="1"/>
          <p:nvPr/>
        </p:nvSpPr>
        <p:spPr>
          <a:xfrm>
            <a:off x="140993" y="44937"/>
            <a:ext cx="8463455" cy="561702"/>
          </a:xfrm>
          <a:prstGeom prst="rect">
            <a:avLst/>
          </a:prstGeom>
          <a:noFill/>
        </p:spPr>
        <p:txBody>
          <a:bodyPr wrap="square" lIns="68589" tIns="34295" rIns="68589" bIns="34295" rtlCol="0">
            <a:spAutoFit/>
          </a:bodyPr>
          <a:lstStyle/>
          <a:p>
            <a:r>
              <a:rPr lang="en-US" sz="3200" dirty="0" smtClean="0">
                <a:solidFill>
                  <a:srgbClr val="2889AB"/>
                </a:solidFill>
                <a:latin typeface="Avenir Book"/>
                <a:ea typeface="Proxima Nova" charset="0"/>
                <a:cs typeface="Avenir Book"/>
              </a:rPr>
              <a:t>We live in a multi</a:t>
            </a:r>
            <a:r>
              <a:rPr lang="en-US" sz="3200" dirty="0">
                <a:solidFill>
                  <a:srgbClr val="2889AB"/>
                </a:solidFill>
                <a:latin typeface="Avenir Book"/>
                <a:ea typeface="Proxima Nova" charset="0"/>
                <a:cs typeface="Avenir Book"/>
              </a:rPr>
              <a:t>-cloud </a:t>
            </a:r>
            <a:r>
              <a:rPr lang="en-US" sz="3200" dirty="0" smtClean="0">
                <a:solidFill>
                  <a:srgbClr val="2889AB"/>
                </a:solidFill>
                <a:latin typeface="Avenir Book"/>
                <a:ea typeface="Proxima Nova" charset="0"/>
                <a:cs typeface="Avenir Book"/>
              </a:rPr>
              <a:t>world</a:t>
            </a:r>
            <a:endParaRPr lang="en-US" sz="3200" dirty="0">
              <a:solidFill>
                <a:srgbClr val="2889AB"/>
              </a:solidFill>
              <a:latin typeface="Avenir Book"/>
              <a:ea typeface="Proxima Nova" charset="0"/>
              <a:cs typeface="Avenir Book"/>
            </a:endParaRPr>
          </a:p>
        </p:txBody>
      </p:sp>
      <p:pic>
        <p:nvPicPr>
          <p:cNvPr id="94" name="Picture 93"/>
          <p:cNvPicPr>
            <a:picLocks noChangeAspect="1"/>
          </p:cNvPicPr>
          <p:nvPr/>
        </p:nvPicPr>
        <p:blipFill>
          <a:blip r:embed="rId3">
            <a:duotone>
              <a:prstClr val="black"/>
              <a:srgbClr val="73ADA1">
                <a:tint val="45000"/>
                <a:satMod val="400000"/>
              </a:srgbClr>
            </a:duotone>
          </a:blip>
          <a:stretch>
            <a:fillRect/>
          </a:stretch>
        </p:blipFill>
        <p:spPr>
          <a:xfrm>
            <a:off x="3424499" y="2286000"/>
            <a:ext cx="404358" cy="600301"/>
          </a:xfrm>
          <a:prstGeom prst="rect">
            <a:avLst/>
          </a:prstGeom>
          <a:ln>
            <a:solidFill>
              <a:srgbClr val="659F91"/>
            </a:solidFill>
          </a:ln>
        </p:spPr>
      </p:pic>
      <p:pic>
        <p:nvPicPr>
          <p:cNvPr id="95" name="Picture 94"/>
          <p:cNvPicPr>
            <a:picLocks noChangeAspect="1"/>
          </p:cNvPicPr>
          <p:nvPr/>
        </p:nvPicPr>
        <p:blipFill>
          <a:blip r:embed="rId3">
            <a:duotone>
              <a:prstClr val="black"/>
              <a:srgbClr val="73ADA1">
                <a:tint val="45000"/>
                <a:satMod val="400000"/>
              </a:srgbClr>
            </a:duotone>
          </a:blip>
          <a:stretch>
            <a:fillRect/>
          </a:stretch>
        </p:blipFill>
        <p:spPr>
          <a:xfrm>
            <a:off x="3424499" y="3200400"/>
            <a:ext cx="404358" cy="600301"/>
          </a:xfrm>
          <a:prstGeom prst="rect">
            <a:avLst/>
          </a:prstGeom>
          <a:ln>
            <a:solidFill>
              <a:srgbClr val="659F91"/>
            </a:solidFill>
          </a:ln>
        </p:spPr>
      </p:pic>
      <p:pic>
        <p:nvPicPr>
          <p:cNvPr id="96" name="Picture 95"/>
          <p:cNvPicPr>
            <a:picLocks noChangeAspect="1"/>
          </p:cNvPicPr>
          <p:nvPr/>
        </p:nvPicPr>
        <p:blipFill>
          <a:blip r:embed="rId3">
            <a:duotone>
              <a:prstClr val="black"/>
              <a:srgbClr val="73ADA1">
                <a:tint val="45000"/>
                <a:satMod val="400000"/>
              </a:srgbClr>
            </a:duotone>
          </a:blip>
          <a:stretch>
            <a:fillRect/>
          </a:stretch>
        </p:blipFill>
        <p:spPr>
          <a:xfrm>
            <a:off x="3881818" y="2800350"/>
            <a:ext cx="404358" cy="600301"/>
          </a:xfrm>
          <a:prstGeom prst="rect">
            <a:avLst/>
          </a:prstGeom>
          <a:ln>
            <a:solidFill>
              <a:srgbClr val="659F91"/>
            </a:solidFill>
          </a:ln>
        </p:spPr>
      </p:pic>
      <p:pic>
        <p:nvPicPr>
          <p:cNvPr id="97" name="Picture 96"/>
          <p:cNvPicPr>
            <a:picLocks noChangeAspect="1"/>
          </p:cNvPicPr>
          <p:nvPr/>
        </p:nvPicPr>
        <p:blipFill>
          <a:blip r:embed="rId3">
            <a:duotone>
              <a:prstClr val="black"/>
              <a:srgbClr val="73ADA1">
                <a:tint val="45000"/>
                <a:satMod val="400000"/>
              </a:srgbClr>
            </a:duotone>
          </a:blip>
          <a:stretch>
            <a:fillRect/>
          </a:stretch>
        </p:blipFill>
        <p:spPr>
          <a:xfrm>
            <a:off x="5274759" y="2343150"/>
            <a:ext cx="211879" cy="314551"/>
          </a:xfrm>
          <a:prstGeom prst="rect">
            <a:avLst/>
          </a:prstGeom>
          <a:ln>
            <a:solidFill>
              <a:srgbClr val="659F91"/>
            </a:solidFill>
          </a:ln>
        </p:spPr>
      </p:pic>
      <p:pic>
        <p:nvPicPr>
          <p:cNvPr id="98" name="Picture 97"/>
          <p:cNvPicPr>
            <a:picLocks noChangeAspect="1"/>
          </p:cNvPicPr>
          <p:nvPr/>
        </p:nvPicPr>
        <p:blipFill>
          <a:blip r:embed="rId3">
            <a:duotone>
              <a:prstClr val="black"/>
              <a:srgbClr val="73ADA1">
                <a:tint val="45000"/>
                <a:satMod val="400000"/>
              </a:srgbClr>
            </a:duotone>
          </a:blip>
          <a:stretch>
            <a:fillRect/>
          </a:stretch>
        </p:blipFill>
        <p:spPr>
          <a:xfrm>
            <a:off x="5274759" y="3543300"/>
            <a:ext cx="211879" cy="314551"/>
          </a:xfrm>
          <a:prstGeom prst="rect">
            <a:avLst/>
          </a:prstGeom>
          <a:ln>
            <a:solidFill>
              <a:srgbClr val="659F91"/>
            </a:solidFill>
          </a:ln>
        </p:spPr>
      </p:pic>
      <p:pic>
        <p:nvPicPr>
          <p:cNvPr id="99" name="Picture 98"/>
          <p:cNvPicPr>
            <a:picLocks noChangeAspect="1"/>
          </p:cNvPicPr>
          <p:nvPr/>
        </p:nvPicPr>
        <p:blipFill>
          <a:blip r:embed="rId3">
            <a:duotone>
              <a:prstClr val="black"/>
              <a:srgbClr val="73ADA1">
                <a:tint val="45000"/>
                <a:satMod val="400000"/>
              </a:srgbClr>
            </a:duotone>
          </a:blip>
          <a:stretch>
            <a:fillRect/>
          </a:stretch>
        </p:blipFill>
        <p:spPr>
          <a:xfrm>
            <a:off x="5560583" y="3314700"/>
            <a:ext cx="211879" cy="314551"/>
          </a:xfrm>
          <a:prstGeom prst="rect">
            <a:avLst/>
          </a:prstGeom>
          <a:ln>
            <a:solidFill>
              <a:srgbClr val="659F91"/>
            </a:solidFill>
          </a:ln>
        </p:spPr>
      </p:pic>
      <p:pic>
        <p:nvPicPr>
          <p:cNvPr id="100" name="Picture 99"/>
          <p:cNvPicPr>
            <a:picLocks noChangeAspect="1"/>
          </p:cNvPicPr>
          <p:nvPr/>
        </p:nvPicPr>
        <p:blipFill>
          <a:blip r:embed="rId3">
            <a:duotone>
              <a:prstClr val="black"/>
              <a:srgbClr val="73ADA1">
                <a:tint val="45000"/>
                <a:satMod val="400000"/>
              </a:srgbClr>
            </a:duotone>
          </a:blip>
          <a:stretch>
            <a:fillRect/>
          </a:stretch>
        </p:blipFill>
        <p:spPr>
          <a:xfrm>
            <a:off x="5560583" y="3714750"/>
            <a:ext cx="211879" cy="314551"/>
          </a:xfrm>
          <a:prstGeom prst="rect">
            <a:avLst/>
          </a:prstGeom>
          <a:ln>
            <a:solidFill>
              <a:srgbClr val="659F91"/>
            </a:solidFill>
          </a:ln>
        </p:spPr>
      </p:pic>
      <p:pic>
        <p:nvPicPr>
          <p:cNvPr id="101" name="Picture 100"/>
          <p:cNvPicPr>
            <a:picLocks noChangeAspect="1"/>
          </p:cNvPicPr>
          <p:nvPr/>
        </p:nvPicPr>
        <p:blipFill>
          <a:blip r:embed="rId3">
            <a:duotone>
              <a:prstClr val="black"/>
              <a:srgbClr val="73ADA1">
                <a:tint val="45000"/>
                <a:satMod val="400000"/>
              </a:srgbClr>
            </a:duotone>
          </a:blip>
          <a:stretch>
            <a:fillRect/>
          </a:stretch>
        </p:blipFill>
        <p:spPr>
          <a:xfrm>
            <a:off x="5846408" y="3086100"/>
            <a:ext cx="211879" cy="314551"/>
          </a:xfrm>
          <a:prstGeom prst="rect">
            <a:avLst/>
          </a:prstGeom>
          <a:ln>
            <a:solidFill>
              <a:srgbClr val="659F91"/>
            </a:solidFill>
          </a:ln>
        </p:spPr>
      </p:pic>
      <p:pic>
        <p:nvPicPr>
          <p:cNvPr id="102" name="Picture 101"/>
          <p:cNvPicPr>
            <a:picLocks noChangeAspect="1"/>
          </p:cNvPicPr>
          <p:nvPr/>
        </p:nvPicPr>
        <p:blipFill>
          <a:blip r:embed="rId3">
            <a:duotone>
              <a:prstClr val="black"/>
              <a:srgbClr val="73ADA1">
                <a:tint val="45000"/>
                <a:satMod val="400000"/>
              </a:srgbClr>
            </a:duotone>
          </a:blip>
          <a:stretch>
            <a:fillRect/>
          </a:stretch>
        </p:blipFill>
        <p:spPr>
          <a:xfrm>
            <a:off x="5846408" y="3486150"/>
            <a:ext cx="211879" cy="314551"/>
          </a:xfrm>
          <a:prstGeom prst="rect">
            <a:avLst/>
          </a:prstGeom>
          <a:ln>
            <a:solidFill>
              <a:srgbClr val="659F91"/>
            </a:solidFill>
          </a:ln>
        </p:spPr>
      </p:pic>
      <p:pic>
        <p:nvPicPr>
          <p:cNvPr id="108" name="Picture 107"/>
          <p:cNvPicPr>
            <a:picLocks noChangeAspect="1"/>
          </p:cNvPicPr>
          <p:nvPr/>
        </p:nvPicPr>
        <p:blipFill>
          <a:blip r:embed="rId3">
            <a:duotone>
              <a:prstClr val="black"/>
              <a:srgbClr val="73ADA1">
                <a:tint val="45000"/>
                <a:satMod val="400000"/>
              </a:srgbClr>
            </a:duotone>
          </a:blip>
          <a:stretch>
            <a:fillRect/>
          </a:stretch>
        </p:blipFill>
        <p:spPr>
          <a:xfrm>
            <a:off x="6132232" y="3257550"/>
            <a:ext cx="211879" cy="314551"/>
          </a:xfrm>
          <a:prstGeom prst="rect">
            <a:avLst/>
          </a:prstGeom>
          <a:ln>
            <a:solidFill>
              <a:srgbClr val="659F91"/>
            </a:solidFill>
          </a:ln>
        </p:spPr>
      </p:pic>
      <p:pic>
        <p:nvPicPr>
          <p:cNvPr id="109" name="Picture 108"/>
          <p:cNvPicPr>
            <a:picLocks noChangeAspect="1"/>
          </p:cNvPicPr>
          <p:nvPr/>
        </p:nvPicPr>
        <p:blipFill>
          <a:blip r:embed="rId3">
            <a:duotone>
              <a:prstClr val="black"/>
              <a:srgbClr val="73ADA1">
                <a:tint val="45000"/>
                <a:satMod val="400000"/>
              </a:srgbClr>
            </a:duotone>
          </a:blip>
          <a:stretch>
            <a:fillRect/>
          </a:stretch>
        </p:blipFill>
        <p:spPr>
          <a:xfrm>
            <a:off x="6132232" y="3657600"/>
            <a:ext cx="211879" cy="314551"/>
          </a:xfrm>
          <a:prstGeom prst="rect">
            <a:avLst/>
          </a:prstGeom>
          <a:ln>
            <a:solidFill>
              <a:srgbClr val="659F91"/>
            </a:solidFill>
          </a:ln>
        </p:spPr>
      </p:pic>
      <p:pic>
        <p:nvPicPr>
          <p:cNvPr id="110" name="Picture 109"/>
          <p:cNvPicPr>
            <a:picLocks noChangeAspect="1"/>
          </p:cNvPicPr>
          <p:nvPr/>
        </p:nvPicPr>
        <p:blipFill>
          <a:blip r:embed="rId3">
            <a:duotone>
              <a:prstClr val="black"/>
              <a:srgbClr val="73ADA1">
                <a:tint val="45000"/>
                <a:satMod val="400000"/>
              </a:srgbClr>
            </a:duotone>
          </a:blip>
          <a:stretch>
            <a:fillRect/>
          </a:stretch>
        </p:blipFill>
        <p:spPr>
          <a:xfrm>
            <a:off x="5846408" y="2286000"/>
            <a:ext cx="211879" cy="314551"/>
          </a:xfrm>
          <a:prstGeom prst="rect">
            <a:avLst/>
          </a:prstGeom>
          <a:ln>
            <a:solidFill>
              <a:srgbClr val="659F91"/>
            </a:solidFill>
          </a:ln>
        </p:spPr>
      </p:pic>
      <p:pic>
        <p:nvPicPr>
          <p:cNvPr id="118" name="Picture 117"/>
          <p:cNvPicPr>
            <a:picLocks noChangeAspect="1"/>
          </p:cNvPicPr>
          <p:nvPr/>
        </p:nvPicPr>
        <p:blipFill>
          <a:blip r:embed="rId3">
            <a:duotone>
              <a:prstClr val="black"/>
              <a:srgbClr val="73ADA1">
                <a:tint val="45000"/>
                <a:satMod val="400000"/>
              </a:srgbClr>
            </a:duotone>
          </a:blip>
          <a:stretch>
            <a:fillRect/>
          </a:stretch>
        </p:blipFill>
        <p:spPr>
          <a:xfrm>
            <a:off x="5846408" y="1885950"/>
            <a:ext cx="211879" cy="314551"/>
          </a:xfrm>
          <a:prstGeom prst="rect">
            <a:avLst/>
          </a:prstGeom>
          <a:ln>
            <a:solidFill>
              <a:srgbClr val="659F91"/>
            </a:solidFill>
          </a:ln>
        </p:spPr>
      </p:pic>
      <p:pic>
        <p:nvPicPr>
          <p:cNvPr id="119" name="Picture 118"/>
          <p:cNvPicPr>
            <a:picLocks noChangeAspect="1"/>
          </p:cNvPicPr>
          <p:nvPr/>
        </p:nvPicPr>
        <p:blipFill>
          <a:blip r:embed="rId3">
            <a:duotone>
              <a:prstClr val="black"/>
              <a:srgbClr val="73ADA1">
                <a:tint val="45000"/>
                <a:satMod val="400000"/>
              </a:srgbClr>
            </a:duotone>
          </a:blip>
          <a:stretch>
            <a:fillRect/>
          </a:stretch>
        </p:blipFill>
        <p:spPr>
          <a:xfrm>
            <a:off x="6132232" y="2400300"/>
            <a:ext cx="211879" cy="314551"/>
          </a:xfrm>
          <a:prstGeom prst="rect">
            <a:avLst/>
          </a:prstGeom>
          <a:ln>
            <a:solidFill>
              <a:srgbClr val="659F91"/>
            </a:solidFill>
          </a:ln>
        </p:spPr>
      </p:pic>
      <p:pic>
        <p:nvPicPr>
          <p:cNvPr id="120" name="Picture 119"/>
          <p:cNvPicPr>
            <a:picLocks noChangeAspect="1"/>
          </p:cNvPicPr>
          <p:nvPr/>
        </p:nvPicPr>
        <p:blipFill>
          <a:blip r:embed="rId3">
            <a:duotone>
              <a:prstClr val="black"/>
              <a:srgbClr val="73ADA1">
                <a:tint val="45000"/>
                <a:satMod val="400000"/>
              </a:srgbClr>
            </a:duotone>
          </a:blip>
          <a:stretch>
            <a:fillRect/>
          </a:stretch>
        </p:blipFill>
        <p:spPr>
          <a:xfrm>
            <a:off x="6132232" y="2000250"/>
            <a:ext cx="211879" cy="314551"/>
          </a:xfrm>
          <a:prstGeom prst="rect">
            <a:avLst/>
          </a:prstGeom>
          <a:ln>
            <a:solidFill>
              <a:srgbClr val="659F91"/>
            </a:solidFill>
          </a:ln>
        </p:spPr>
      </p:pic>
      <p:pic>
        <p:nvPicPr>
          <p:cNvPr id="126" name="Picture 125"/>
          <p:cNvPicPr>
            <a:picLocks noChangeAspect="1"/>
          </p:cNvPicPr>
          <p:nvPr/>
        </p:nvPicPr>
        <p:blipFill>
          <a:blip r:embed="rId3">
            <a:duotone>
              <a:prstClr val="black"/>
              <a:srgbClr val="73ADA1">
                <a:tint val="45000"/>
                <a:satMod val="400000"/>
              </a:srgbClr>
            </a:duotone>
          </a:blip>
          <a:stretch>
            <a:fillRect/>
          </a:stretch>
        </p:blipFill>
        <p:spPr>
          <a:xfrm>
            <a:off x="5560583" y="2485800"/>
            <a:ext cx="211879" cy="314551"/>
          </a:xfrm>
          <a:prstGeom prst="rect">
            <a:avLst/>
          </a:prstGeom>
          <a:ln>
            <a:solidFill>
              <a:srgbClr val="659F91"/>
            </a:solidFill>
          </a:ln>
        </p:spPr>
      </p:pic>
      <p:pic>
        <p:nvPicPr>
          <p:cNvPr id="127" name="Picture 126"/>
          <p:cNvPicPr>
            <a:picLocks noChangeAspect="1"/>
          </p:cNvPicPr>
          <p:nvPr/>
        </p:nvPicPr>
        <p:blipFill>
          <a:blip r:embed="rId3">
            <a:duotone>
              <a:prstClr val="black"/>
              <a:srgbClr val="73ADA1">
                <a:tint val="45000"/>
                <a:satMod val="400000"/>
              </a:srgbClr>
            </a:duotone>
          </a:blip>
          <a:stretch>
            <a:fillRect/>
          </a:stretch>
        </p:blipFill>
        <p:spPr>
          <a:xfrm>
            <a:off x="5560583" y="2114550"/>
            <a:ext cx="211879" cy="314551"/>
          </a:xfrm>
          <a:prstGeom prst="rect">
            <a:avLst/>
          </a:prstGeom>
          <a:ln>
            <a:solidFill>
              <a:srgbClr val="659F91"/>
            </a:solidFill>
          </a:ln>
        </p:spPr>
      </p:pic>
      <p:cxnSp>
        <p:nvCxnSpPr>
          <p:cNvPr id="129" name="Straight Connector 128"/>
          <p:cNvCxnSpPr/>
          <p:nvPr/>
        </p:nvCxnSpPr>
        <p:spPr>
          <a:xfrm>
            <a:off x="4457670" y="2971800"/>
            <a:ext cx="685979" cy="0"/>
          </a:xfrm>
          <a:prstGeom prst="line">
            <a:avLst/>
          </a:prstGeom>
          <a:ln w="28575" cmpd="sng">
            <a:solidFill>
              <a:srgbClr val="549FAC"/>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6687100" y="2971800"/>
            <a:ext cx="685979" cy="0"/>
          </a:xfrm>
          <a:prstGeom prst="line">
            <a:avLst/>
          </a:prstGeom>
          <a:ln w="28575" cmpd="sng">
            <a:solidFill>
              <a:srgbClr val="549FAC"/>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47242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6248" y="51470"/>
            <a:ext cx="8458200" cy="561702"/>
          </a:xfrm>
          <a:prstGeom prst="rect">
            <a:avLst/>
          </a:prstGeom>
          <a:noFill/>
        </p:spPr>
        <p:txBody>
          <a:bodyPr wrap="square" lIns="68589" tIns="34295" rIns="68589" bIns="34295" rtlCol="0">
            <a:spAutoFit/>
          </a:bodyPr>
          <a:lstStyle/>
          <a:p>
            <a:r>
              <a:rPr lang="en-US" sz="3200" dirty="0" smtClean="0">
                <a:solidFill>
                  <a:srgbClr val="2889AB"/>
                </a:solidFill>
                <a:latin typeface="Avenir Book"/>
                <a:cs typeface="Avenir Book"/>
              </a:rPr>
              <a:t>But…is </a:t>
            </a:r>
            <a:r>
              <a:rPr lang="en-US" sz="3200" dirty="0">
                <a:solidFill>
                  <a:srgbClr val="2889AB"/>
                </a:solidFill>
                <a:latin typeface="Avenir Book"/>
                <a:cs typeface="Avenir Book"/>
              </a:rPr>
              <a:t>it safe?</a:t>
            </a:r>
            <a:endParaRPr lang="en-US" sz="3200" i="1" dirty="0">
              <a:solidFill>
                <a:srgbClr val="2889AB"/>
              </a:solidFill>
              <a:latin typeface="Avenir Book"/>
              <a:ea typeface="Roboto" pitchFamily="2" charset="0"/>
              <a:cs typeface="Avenir Book"/>
            </a:endParaRPr>
          </a:p>
        </p:txBody>
      </p:sp>
      <p:pic>
        <p:nvPicPr>
          <p:cNvPr id="2" name="Picture 1"/>
          <p:cNvPicPr>
            <a:picLocks noChangeAspect="1"/>
          </p:cNvPicPr>
          <p:nvPr/>
        </p:nvPicPr>
        <p:blipFill>
          <a:blip r:embed="rId2"/>
          <a:stretch>
            <a:fillRect/>
          </a:stretch>
        </p:blipFill>
        <p:spPr>
          <a:xfrm>
            <a:off x="1835696" y="771550"/>
            <a:ext cx="5400600" cy="4050450"/>
          </a:xfrm>
          <a:prstGeom prst="rect">
            <a:avLst/>
          </a:prstGeom>
          <a:ln>
            <a:noFill/>
          </a:ln>
          <a:effectLst>
            <a:softEdge rad="112500"/>
          </a:effectLst>
        </p:spPr>
      </p:pic>
    </p:spTree>
    <p:extLst>
      <p:ext uri="{BB962C8B-B14F-4D97-AF65-F5344CB8AC3E}">
        <p14:creationId xmlns:p14="http://schemas.microsoft.com/office/powerpoint/2010/main" val="35688398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748349" y="983868"/>
            <a:ext cx="6289085" cy="3891188"/>
          </a:xfrm>
          <a:prstGeom prst="roundRect">
            <a:avLst>
              <a:gd name="adj" fmla="val 2696"/>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sz="1600" dirty="0">
              <a:solidFill>
                <a:srgbClr val="2889AB"/>
              </a:solidFill>
              <a:latin typeface="Avenir Book"/>
              <a:cs typeface="Avenir Book"/>
            </a:endParaRPr>
          </a:p>
        </p:txBody>
      </p:sp>
      <p:sp>
        <p:nvSpPr>
          <p:cNvPr id="7" name="Rounded Rectangle 6"/>
          <p:cNvSpPr/>
          <p:nvPr/>
        </p:nvSpPr>
        <p:spPr>
          <a:xfrm>
            <a:off x="3903485" y="1166267"/>
            <a:ext cx="4917840" cy="3526390"/>
          </a:xfrm>
          <a:prstGeom prst="roundRect">
            <a:avLst>
              <a:gd name="adj" fmla="val 161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sz="1600" dirty="0">
              <a:solidFill>
                <a:srgbClr val="2889AB"/>
              </a:solidFill>
              <a:latin typeface="Avenir Book"/>
              <a:cs typeface="Avenir Book"/>
            </a:endParaRPr>
          </a:p>
        </p:txBody>
      </p:sp>
      <p:sp>
        <p:nvSpPr>
          <p:cNvPr id="8" name="Shape 180"/>
          <p:cNvSpPr/>
          <p:nvPr/>
        </p:nvSpPr>
        <p:spPr>
          <a:xfrm>
            <a:off x="5811378" y="1427706"/>
            <a:ext cx="1493765" cy="1102195"/>
          </a:xfrm>
          <a:custGeom>
            <a:avLst/>
            <a:gdLst/>
            <a:ahLst/>
            <a:cxnLst/>
            <a:rect l="0" t="0" r="0" b="0"/>
            <a:pathLst>
              <a:path w="120000" h="120000" extrusionOk="0">
                <a:moveTo>
                  <a:pt x="109802" y="62427"/>
                </a:moveTo>
                <a:cubicBezTo>
                  <a:pt x="110750" y="58265"/>
                  <a:pt x="111225" y="53410"/>
                  <a:pt x="111225" y="48901"/>
                </a:cubicBezTo>
                <a:cubicBezTo>
                  <a:pt x="111225" y="21849"/>
                  <a:pt x="96284" y="0"/>
                  <a:pt x="77786" y="0"/>
                </a:cubicBezTo>
                <a:cubicBezTo>
                  <a:pt x="64031" y="0"/>
                  <a:pt x="52173" y="11791"/>
                  <a:pt x="46956" y="29132"/>
                </a:cubicBezTo>
                <a:cubicBezTo>
                  <a:pt x="44110" y="26358"/>
                  <a:pt x="40316" y="24971"/>
                  <a:pt x="36521" y="24971"/>
                </a:cubicBezTo>
                <a:cubicBezTo>
                  <a:pt x="25138" y="24971"/>
                  <a:pt x="16126" y="38497"/>
                  <a:pt x="16126" y="54797"/>
                </a:cubicBezTo>
                <a:cubicBezTo>
                  <a:pt x="16126" y="56878"/>
                  <a:pt x="16126" y="58959"/>
                  <a:pt x="16363" y="60693"/>
                </a:cubicBezTo>
                <a:cubicBezTo>
                  <a:pt x="7114" y="63468"/>
                  <a:pt x="0" y="75606"/>
                  <a:pt x="0" y="90173"/>
                </a:cubicBezTo>
                <a:cubicBezTo>
                  <a:pt x="0" y="106473"/>
                  <a:pt x="9249" y="120000"/>
                  <a:pt x="20632" y="120000"/>
                </a:cubicBezTo>
                <a:cubicBezTo>
                  <a:pt x="21581" y="120000"/>
                  <a:pt x="22766" y="120000"/>
                  <a:pt x="23715" y="119653"/>
                </a:cubicBezTo>
                <a:cubicBezTo>
                  <a:pt x="23715" y="120000"/>
                  <a:pt x="23715" y="120000"/>
                  <a:pt x="23715" y="120000"/>
                </a:cubicBezTo>
                <a:cubicBezTo>
                  <a:pt x="96758" y="120000"/>
                  <a:pt x="96758" y="120000"/>
                  <a:pt x="96758" y="120000"/>
                </a:cubicBezTo>
                <a:cubicBezTo>
                  <a:pt x="96758" y="120000"/>
                  <a:pt x="96758" y="120000"/>
                  <a:pt x="96758" y="120000"/>
                </a:cubicBezTo>
                <a:cubicBezTo>
                  <a:pt x="97470" y="120000"/>
                  <a:pt x="97944" y="120000"/>
                  <a:pt x="98656" y="120000"/>
                </a:cubicBezTo>
                <a:cubicBezTo>
                  <a:pt x="110513" y="120000"/>
                  <a:pt x="120000" y="106127"/>
                  <a:pt x="120000" y="88786"/>
                </a:cubicBezTo>
                <a:cubicBezTo>
                  <a:pt x="120000" y="77687"/>
                  <a:pt x="115968" y="67976"/>
                  <a:pt x="109802" y="62427"/>
                </a:cubicBezTo>
                <a:close/>
              </a:path>
            </a:pathLst>
          </a:custGeom>
          <a:solidFill>
            <a:schemeClr val="bg1">
              <a:lumMod val="85000"/>
            </a:schemeClr>
          </a:solidFill>
          <a:ln w="9525" cap="flat" cmpd="sng">
            <a:solidFill>
              <a:schemeClr val="lt1"/>
            </a:solidFill>
            <a:prstDash val="solid"/>
            <a:round/>
            <a:headEnd type="none" w="med" len="med"/>
            <a:tailEnd type="none" w="med" len="med"/>
          </a:ln>
        </p:spPr>
        <p:txBody>
          <a:bodyPr lIns="68472" tIns="34273" rIns="68472" bIns="34273" anchor="t" anchorCtr="0">
            <a:noAutofit/>
          </a:bodyPr>
          <a:lstStyle/>
          <a:p>
            <a:endParaRPr sz="1600">
              <a:solidFill>
                <a:srgbClr val="2889AB"/>
              </a:solidFill>
              <a:latin typeface="Avenir Book"/>
              <a:ea typeface="Proxima Nova" charset="0"/>
              <a:cs typeface="Avenir Book"/>
            </a:endParaRPr>
          </a:p>
        </p:txBody>
      </p:sp>
      <p:sp>
        <p:nvSpPr>
          <p:cNvPr id="9" name="Shape 180"/>
          <p:cNvSpPr/>
          <p:nvPr/>
        </p:nvSpPr>
        <p:spPr>
          <a:xfrm>
            <a:off x="5811378" y="3009159"/>
            <a:ext cx="1493765" cy="1102195"/>
          </a:xfrm>
          <a:custGeom>
            <a:avLst/>
            <a:gdLst/>
            <a:ahLst/>
            <a:cxnLst/>
            <a:rect l="0" t="0" r="0" b="0"/>
            <a:pathLst>
              <a:path w="120000" h="120000" extrusionOk="0">
                <a:moveTo>
                  <a:pt x="109802" y="62427"/>
                </a:moveTo>
                <a:cubicBezTo>
                  <a:pt x="110750" y="58265"/>
                  <a:pt x="111225" y="53410"/>
                  <a:pt x="111225" y="48901"/>
                </a:cubicBezTo>
                <a:cubicBezTo>
                  <a:pt x="111225" y="21849"/>
                  <a:pt x="96284" y="0"/>
                  <a:pt x="77786" y="0"/>
                </a:cubicBezTo>
                <a:cubicBezTo>
                  <a:pt x="64031" y="0"/>
                  <a:pt x="52173" y="11791"/>
                  <a:pt x="46956" y="29132"/>
                </a:cubicBezTo>
                <a:cubicBezTo>
                  <a:pt x="44110" y="26358"/>
                  <a:pt x="40316" y="24971"/>
                  <a:pt x="36521" y="24971"/>
                </a:cubicBezTo>
                <a:cubicBezTo>
                  <a:pt x="25138" y="24971"/>
                  <a:pt x="16126" y="38497"/>
                  <a:pt x="16126" y="54797"/>
                </a:cubicBezTo>
                <a:cubicBezTo>
                  <a:pt x="16126" y="56878"/>
                  <a:pt x="16126" y="58959"/>
                  <a:pt x="16363" y="60693"/>
                </a:cubicBezTo>
                <a:cubicBezTo>
                  <a:pt x="7114" y="63468"/>
                  <a:pt x="0" y="75606"/>
                  <a:pt x="0" y="90173"/>
                </a:cubicBezTo>
                <a:cubicBezTo>
                  <a:pt x="0" y="106473"/>
                  <a:pt x="9249" y="120000"/>
                  <a:pt x="20632" y="120000"/>
                </a:cubicBezTo>
                <a:cubicBezTo>
                  <a:pt x="21581" y="120000"/>
                  <a:pt x="22766" y="120000"/>
                  <a:pt x="23715" y="119653"/>
                </a:cubicBezTo>
                <a:cubicBezTo>
                  <a:pt x="23715" y="120000"/>
                  <a:pt x="23715" y="120000"/>
                  <a:pt x="23715" y="120000"/>
                </a:cubicBezTo>
                <a:cubicBezTo>
                  <a:pt x="96758" y="120000"/>
                  <a:pt x="96758" y="120000"/>
                  <a:pt x="96758" y="120000"/>
                </a:cubicBezTo>
                <a:cubicBezTo>
                  <a:pt x="96758" y="120000"/>
                  <a:pt x="96758" y="120000"/>
                  <a:pt x="96758" y="120000"/>
                </a:cubicBezTo>
                <a:cubicBezTo>
                  <a:pt x="97470" y="120000"/>
                  <a:pt x="97944" y="120000"/>
                  <a:pt x="98656" y="120000"/>
                </a:cubicBezTo>
                <a:cubicBezTo>
                  <a:pt x="110513" y="120000"/>
                  <a:pt x="120000" y="106127"/>
                  <a:pt x="120000" y="88786"/>
                </a:cubicBezTo>
                <a:cubicBezTo>
                  <a:pt x="120000" y="77687"/>
                  <a:pt x="115968" y="67976"/>
                  <a:pt x="109802" y="62427"/>
                </a:cubicBezTo>
                <a:close/>
              </a:path>
            </a:pathLst>
          </a:custGeom>
          <a:solidFill>
            <a:schemeClr val="bg1">
              <a:lumMod val="85000"/>
            </a:schemeClr>
          </a:solidFill>
          <a:ln w="9525" cap="flat" cmpd="sng">
            <a:solidFill>
              <a:schemeClr val="lt1"/>
            </a:solidFill>
            <a:prstDash val="solid"/>
            <a:round/>
            <a:headEnd type="none" w="med" len="med"/>
            <a:tailEnd type="none" w="med" len="med"/>
          </a:ln>
        </p:spPr>
        <p:txBody>
          <a:bodyPr lIns="68472" tIns="34273" rIns="68472" bIns="34273" anchor="t" anchorCtr="0">
            <a:noAutofit/>
          </a:bodyPr>
          <a:lstStyle/>
          <a:p>
            <a:endParaRPr sz="1600">
              <a:solidFill>
                <a:srgbClr val="2889AB"/>
              </a:solidFill>
              <a:latin typeface="Avenir Book"/>
              <a:ea typeface="Proxima Nova" charset="0"/>
              <a:cs typeface="Avenir Book"/>
            </a:endParaRPr>
          </a:p>
        </p:txBody>
      </p:sp>
      <p:grpSp>
        <p:nvGrpSpPr>
          <p:cNvPr id="10" name="Group 9"/>
          <p:cNvGrpSpPr/>
          <p:nvPr/>
        </p:nvGrpSpPr>
        <p:grpSpPr>
          <a:xfrm>
            <a:off x="6076805" y="1635403"/>
            <a:ext cx="962386" cy="845405"/>
            <a:chOff x="5848145" y="2917104"/>
            <a:chExt cx="962386" cy="845405"/>
          </a:xfrm>
        </p:grpSpPr>
        <p:pic>
          <p:nvPicPr>
            <p:cNvPr id="11" name="Picture 10" descr="workload_mult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145" y="3344079"/>
              <a:ext cx="962386" cy="418430"/>
            </a:xfrm>
            <a:prstGeom prst="rect">
              <a:avLst/>
            </a:prstGeom>
          </p:spPr>
        </p:pic>
        <p:pic>
          <p:nvPicPr>
            <p:cNvPr id="12" name="Picture 11" descr="workload_mult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145" y="2917104"/>
              <a:ext cx="962386" cy="418430"/>
            </a:xfrm>
            <a:prstGeom prst="rect">
              <a:avLst/>
            </a:prstGeom>
          </p:spPr>
        </p:pic>
      </p:grpSp>
      <p:pic>
        <p:nvPicPr>
          <p:cNvPr id="14" name="Picture 13" descr="Eart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541" y="2432000"/>
            <a:ext cx="355478" cy="355478"/>
          </a:xfrm>
          <a:prstGeom prst="rect">
            <a:avLst/>
          </a:prstGeom>
        </p:spPr>
      </p:pic>
      <p:pic>
        <p:nvPicPr>
          <p:cNvPr id="15" name="Picture 14" descr="User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541" y="3032487"/>
            <a:ext cx="355478" cy="280117"/>
          </a:xfrm>
          <a:prstGeom prst="rect">
            <a:avLst/>
          </a:prstGeom>
        </p:spPr>
      </p:pic>
      <p:pic>
        <p:nvPicPr>
          <p:cNvPr id="16" name="Picture 15" descr="Load-Balancers.png"/>
          <p:cNvPicPr>
            <a:picLocks noChangeAspect="1"/>
          </p:cNvPicPr>
          <p:nvPr/>
        </p:nvPicPr>
        <p:blipFill>
          <a:blip r:embed="rId6">
            <a:duotone>
              <a:prstClr val="black"/>
              <a:srgbClr val="458776">
                <a:tint val="45000"/>
                <a:satMod val="400000"/>
              </a:srgbClr>
            </a:duotone>
            <a:extLst>
              <a:ext uri="{BEBA8EAE-BF5A-486C-A8C5-ECC9F3942E4B}">
                <a14:imgProps xmlns:a14="http://schemas.microsoft.com/office/drawing/2010/main">
                  <a14:imgLayer r:embed="rId7">
                    <a14:imgEffect>
                      <a14:artisticGlowEdges/>
                    </a14:imgEffect>
                  </a14:imgLayer>
                </a14:imgProps>
              </a:ext>
              <a:ext uri="{28A0092B-C50C-407E-A947-70E740481C1C}">
                <a14:useLocalDpi xmlns:a14="http://schemas.microsoft.com/office/drawing/2010/main" val="0"/>
              </a:ext>
            </a:extLst>
          </a:blip>
          <a:stretch>
            <a:fillRect/>
          </a:stretch>
        </p:blipFill>
        <p:spPr>
          <a:xfrm>
            <a:off x="3154523" y="1166267"/>
            <a:ext cx="344104" cy="355478"/>
          </a:xfrm>
          <a:prstGeom prst="rect">
            <a:avLst/>
          </a:prstGeom>
        </p:spPr>
      </p:pic>
      <p:pic>
        <p:nvPicPr>
          <p:cNvPr id="17" name="Picture 16" descr="Firewall.png"/>
          <p:cNvPicPr>
            <a:picLocks noChangeAspect="1"/>
          </p:cNvPicPr>
          <p:nvPr/>
        </p:nvPicPr>
        <p:blipFill>
          <a:blip r:embed="rId8">
            <a:duotone>
              <a:prstClr val="black"/>
              <a:srgbClr val="5E9785">
                <a:tint val="45000"/>
                <a:satMod val="400000"/>
              </a:srgbClr>
            </a:duotone>
            <a:extLst>
              <a:ext uri="{BEBA8EAE-BF5A-486C-A8C5-ECC9F3942E4B}">
                <a14:imgProps xmlns:a14="http://schemas.microsoft.com/office/drawing/2010/main">
                  <a14:imgLayer r:embed="rId9">
                    <a14:imgEffect>
                      <a14:artisticGlowEdges/>
                    </a14:imgEffect>
                  </a14:imgLayer>
                </a14:imgProps>
              </a:ext>
              <a:ext uri="{28A0092B-C50C-407E-A947-70E740481C1C}">
                <a14:useLocalDpi xmlns:a14="http://schemas.microsoft.com/office/drawing/2010/main" val="0"/>
              </a:ext>
            </a:extLst>
          </a:blip>
          <a:stretch>
            <a:fillRect/>
          </a:stretch>
        </p:blipFill>
        <p:spPr>
          <a:xfrm>
            <a:off x="3148836" y="2342495"/>
            <a:ext cx="355478" cy="302868"/>
          </a:xfrm>
          <a:prstGeom prst="rect">
            <a:avLst/>
          </a:prstGeom>
        </p:spPr>
      </p:pic>
      <p:pic>
        <p:nvPicPr>
          <p:cNvPr id="18" name="Picture 17" descr="IPS.png"/>
          <p:cNvPicPr>
            <a:picLocks noChangeAspect="1"/>
          </p:cNvPicPr>
          <p:nvPr/>
        </p:nvPicPr>
        <p:blipFill>
          <a:blip r:embed="rId10">
            <a:duotone>
              <a:prstClr val="black"/>
              <a:srgbClr val="468A76">
                <a:tint val="45000"/>
                <a:satMod val="400000"/>
              </a:srgbClr>
            </a:duotone>
            <a:extLst>
              <a:ext uri="{BEBA8EAE-BF5A-486C-A8C5-ECC9F3942E4B}">
                <a14:imgProps xmlns:a14="http://schemas.microsoft.com/office/drawing/2010/main">
                  <a14:imgLayer r:embed="rId11">
                    <a14:imgEffect>
                      <a14:artisticGlowEdges/>
                    </a14:imgEffect>
                  </a14:imgLayer>
                </a14:imgProps>
              </a:ext>
              <a:ext uri="{28A0092B-C50C-407E-A947-70E740481C1C}">
                <a14:useLocalDpi xmlns:a14="http://schemas.microsoft.com/office/drawing/2010/main" val="0"/>
              </a:ext>
            </a:extLst>
          </a:blip>
          <a:stretch>
            <a:fillRect/>
          </a:stretch>
        </p:blipFill>
        <p:spPr>
          <a:xfrm>
            <a:off x="3148836" y="3273505"/>
            <a:ext cx="355478" cy="284384"/>
          </a:xfrm>
          <a:prstGeom prst="rect">
            <a:avLst/>
          </a:prstGeom>
        </p:spPr>
      </p:pic>
      <p:pic>
        <p:nvPicPr>
          <p:cNvPr id="19" name="Picture 18" descr="Proxy.png"/>
          <p:cNvPicPr>
            <a:picLocks noChangeAspect="1"/>
          </p:cNvPicPr>
          <p:nvPr/>
        </p:nvPicPr>
        <p:blipFill>
          <a:blip r:embed="rId12">
            <a:duotone>
              <a:prstClr val="black"/>
              <a:srgbClr val="45896F">
                <a:tint val="45000"/>
                <a:satMod val="400000"/>
              </a:srgbClr>
            </a:duotone>
            <a:extLst>
              <a:ext uri="{BEBA8EAE-BF5A-486C-A8C5-ECC9F3942E4B}">
                <a14:imgProps xmlns:a14="http://schemas.microsoft.com/office/drawing/2010/main">
                  <a14:imgLayer r:embed="rId13">
                    <a14:imgEffect>
                      <a14:artisticGlowEdges/>
                    </a14:imgEffect>
                  </a14:imgLayer>
                </a14:imgProps>
              </a:ext>
              <a:ext uri="{28A0092B-C50C-407E-A947-70E740481C1C}">
                <a14:useLocalDpi xmlns:a14="http://schemas.microsoft.com/office/drawing/2010/main" val="0"/>
              </a:ext>
            </a:extLst>
          </a:blip>
          <a:stretch>
            <a:fillRect/>
          </a:stretch>
        </p:blipFill>
        <p:spPr>
          <a:xfrm>
            <a:off x="3148836" y="4159375"/>
            <a:ext cx="355478" cy="355478"/>
          </a:xfrm>
          <a:prstGeom prst="rect">
            <a:avLst/>
          </a:prstGeom>
        </p:spPr>
      </p:pic>
      <p:sp>
        <p:nvSpPr>
          <p:cNvPr id="20" name="TextBox 19"/>
          <p:cNvSpPr txBox="1"/>
          <p:nvPr/>
        </p:nvSpPr>
        <p:spPr>
          <a:xfrm>
            <a:off x="5944350" y="4150485"/>
            <a:ext cx="1249773" cy="338550"/>
          </a:xfrm>
          <a:prstGeom prst="rect">
            <a:avLst/>
          </a:prstGeom>
          <a:noFill/>
        </p:spPr>
        <p:txBody>
          <a:bodyPr wrap="square" lIns="91436" tIns="45718" rIns="91436" bIns="45718" rtlCol="0">
            <a:spAutoFit/>
          </a:bodyPr>
          <a:lstStyle/>
          <a:p>
            <a:pPr algn="ctr"/>
            <a:r>
              <a:rPr lang="en-US" sz="1600" dirty="0">
                <a:solidFill>
                  <a:srgbClr val="2889AB"/>
                </a:solidFill>
                <a:latin typeface="Avenir Book"/>
                <a:cs typeface="Avenir Book"/>
              </a:rPr>
              <a:t>Cloud</a:t>
            </a:r>
          </a:p>
        </p:txBody>
      </p:sp>
      <p:sp>
        <p:nvSpPr>
          <p:cNvPr id="21" name="TextBox 20"/>
          <p:cNvSpPr txBox="1"/>
          <p:nvPr/>
        </p:nvSpPr>
        <p:spPr>
          <a:xfrm>
            <a:off x="7753946" y="4155313"/>
            <a:ext cx="938973" cy="338550"/>
          </a:xfrm>
          <a:prstGeom prst="rect">
            <a:avLst/>
          </a:prstGeom>
          <a:noFill/>
        </p:spPr>
        <p:txBody>
          <a:bodyPr wrap="square" lIns="91436" tIns="45718" rIns="91436" bIns="45718" rtlCol="0">
            <a:spAutoFit/>
          </a:bodyPr>
          <a:lstStyle/>
          <a:p>
            <a:pPr algn="ctr"/>
            <a:r>
              <a:rPr lang="en-US" sz="1600" dirty="0">
                <a:solidFill>
                  <a:srgbClr val="2889AB"/>
                </a:solidFill>
                <a:latin typeface="Avenir Book"/>
                <a:cs typeface="Avenir Book"/>
              </a:rPr>
              <a:t>IoT</a:t>
            </a:r>
          </a:p>
        </p:txBody>
      </p:sp>
      <p:sp>
        <p:nvSpPr>
          <p:cNvPr id="22" name="TextBox 21"/>
          <p:cNvSpPr txBox="1"/>
          <p:nvPr/>
        </p:nvSpPr>
        <p:spPr>
          <a:xfrm>
            <a:off x="7753946" y="3160984"/>
            <a:ext cx="938973" cy="338550"/>
          </a:xfrm>
          <a:prstGeom prst="rect">
            <a:avLst/>
          </a:prstGeom>
          <a:noFill/>
        </p:spPr>
        <p:txBody>
          <a:bodyPr wrap="square" lIns="91436" tIns="45718" rIns="91436" bIns="45718" rtlCol="0">
            <a:spAutoFit/>
          </a:bodyPr>
          <a:lstStyle/>
          <a:p>
            <a:pPr algn="ctr"/>
            <a:r>
              <a:rPr lang="en-US" sz="1600" dirty="0">
                <a:solidFill>
                  <a:srgbClr val="2889AB"/>
                </a:solidFill>
                <a:latin typeface="Avenir Book"/>
                <a:cs typeface="Avenir Book"/>
              </a:rPr>
              <a:t>BYOD</a:t>
            </a:r>
          </a:p>
        </p:txBody>
      </p:sp>
      <p:sp>
        <p:nvSpPr>
          <p:cNvPr id="23" name="TextBox 22"/>
          <p:cNvSpPr txBox="1"/>
          <p:nvPr/>
        </p:nvSpPr>
        <p:spPr>
          <a:xfrm>
            <a:off x="7753946" y="2129791"/>
            <a:ext cx="938973" cy="584771"/>
          </a:xfrm>
          <a:prstGeom prst="rect">
            <a:avLst/>
          </a:prstGeom>
          <a:noFill/>
        </p:spPr>
        <p:txBody>
          <a:bodyPr wrap="square" lIns="91436" tIns="45718" rIns="91436" bIns="45718" rtlCol="0">
            <a:spAutoFit/>
          </a:bodyPr>
          <a:lstStyle/>
          <a:p>
            <a:pPr algn="ctr"/>
            <a:r>
              <a:rPr lang="en-US" sz="1600" dirty="0">
                <a:solidFill>
                  <a:srgbClr val="2889AB"/>
                </a:solidFill>
                <a:latin typeface="Avenir Book"/>
                <a:cs typeface="Avenir Book"/>
              </a:rPr>
              <a:t>Insider Threats</a:t>
            </a:r>
          </a:p>
        </p:txBody>
      </p:sp>
      <p:sp>
        <p:nvSpPr>
          <p:cNvPr id="24" name="TextBox 23"/>
          <p:cNvSpPr txBox="1"/>
          <p:nvPr/>
        </p:nvSpPr>
        <p:spPr>
          <a:xfrm>
            <a:off x="4319005" y="3570253"/>
            <a:ext cx="938973" cy="338550"/>
          </a:xfrm>
          <a:prstGeom prst="rect">
            <a:avLst/>
          </a:prstGeom>
          <a:noFill/>
        </p:spPr>
        <p:txBody>
          <a:bodyPr wrap="square" lIns="91436" tIns="45718" rIns="91436" bIns="45718" rtlCol="0">
            <a:spAutoFit/>
          </a:bodyPr>
          <a:lstStyle/>
          <a:p>
            <a:pPr algn="ctr"/>
            <a:r>
              <a:rPr lang="en-US" sz="1600" dirty="0">
                <a:solidFill>
                  <a:srgbClr val="2889AB"/>
                </a:solidFill>
                <a:latin typeface="Avenir Book"/>
                <a:cs typeface="Avenir Book"/>
              </a:rPr>
              <a:t>Physical</a:t>
            </a:r>
          </a:p>
        </p:txBody>
      </p:sp>
      <p:sp>
        <p:nvSpPr>
          <p:cNvPr id="25" name="Rectangle 24"/>
          <p:cNvSpPr/>
          <p:nvPr/>
        </p:nvSpPr>
        <p:spPr>
          <a:xfrm>
            <a:off x="2701062" y="2045618"/>
            <a:ext cx="1279911" cy="178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sz="1600" dirty="0">
              <a:solidFill>
                <a:srgbClr val="2889AB"/>
              </a:solidFill>
              <a:latin typeface="Avenir Book"/>
              <a:cs typeface="Avenir Book"/>
            </a:endParaRPr>
          </a:p>
        </p:txBody>
      </p:sp>
      <p:sp>
        <p:nvSpPr>
          <p:cNvPr id="26" name="Rectangle 25"/>
          <p:cNvSpPr/>
          <p:nvPr/>
        </p:nvSpPr>
        <p:spPr>
          <a:xfrm>
            <a:off x="2701062" y="2956245"/>
            <a:ext cx="1279911" cy="178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sz="1600" dirty="0">
              <a:solidFill>
                <a:srgbClr val="2889AB"/>
              </a:solidFill>
              <a:latin typeface="Avenir Book"/>
              <a:cs typeface="Avenir Book"/>
            </a:endParaRPr>
          </a:p>
        </p:txBody>
      </p:sp>
      <p:sp>
        <p:nvSpPr>
          <p:cNvPr id="27" name="Rectangle 26"/>
          <p:cNvSpPr/>
          <p:nvPr/>
        </p:nvSpPr>
        <p:spPr>
          <a:xfrm>
            <a:off x="2701062" y="3894900"/>
            <a:ext cx="1279911" cy="1788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sz="1600" dirty="0">
              <a:solidFill>
                <a:srgbClr val="2889AB"/>
              </a:solidFill>
              <a:latin typeface="Avenir Book"/>
              <a:cs typeface="Avenir Book"/>
            </a:endParaRPr>
          </a:p>
        </p:txBody>
      </p:sp>
      <p:sp>
        <p:nvSpPr>
          <p:cNvPr id="28" name="TextBox 27"/>
          <p:cNvSpPr txBox="1"/>
          <p:nvPr/>
        </p:nvSpPr>
        <p:spPr>
          <a:xfrm>
            <a:off x="223086" y="2067694"/>
            <a:ext cx="949727" cy="338550"/>
          </a:xfrm>
          <a:prstGeom prst="rect">
            <a:avLst/>
          </a:prstGeom>
          <a:noFill/>
        </p:spPr>
        <p:txBody>
          <a:bodyPr wrap="square" lIns="91436" tIns="45718" rIns="91436" bIns="45718" rtlCol="0">
            <a:spAutoFit/>
          </a:bodyPr>
          <a:lstStyle/>
          <a:p>
            <a:pPr algn="ctr"/>
            <a:r>
              <a:rPr lang="en-US" sz="1600" dirty="0">
                <a:solidFill>
                  <a:srgbClr val="2889AB"/>
                </a:solidFill>
                <a:latin typeface="Avenir Book"/>
                <a:cs typeface="Avenir Book"/>
              </a:rPr>
              <a:t>Internet</a:t>
            </a:r>
          </a:p>
        </p:txBody>
      </p:sp>
      <p:sp>
        <p:nvSpPr>
          <p:cNvPr id="29" name="TextBox 28"/>
          <p:cNvSpPr txBox="1"/>
          <p:nvPr/>
        </p:nvSpPr>
        <p:spPr>
          <a:xfrm>
            <a:off x="335981" y="3312847"/>
            <a:ext cx="721250" cy="338550"/>
          </a:xfrm>
          <a:prstGeom prst="rect">
            <a:avLst/>
          </a:prstGeom>
          <a:noFill/>
        </p:spPr>
        <p:txBody>
          <a:bodyPr wrap="square" lIns="91436" tIns="45718" rIns="91436" bIns="45718" rtlCol="0">
            <a:spAutoFit/>
          </a:bodyPr>
          <a:lstStyle/>
          <a:p>
            <a:pPr algn="ctr"/>
            <a:r>
              <a:rPr lang="en-US" sz="1600" dirty="0">
                <a:solidFill>
                  <a:srgbClr val="2889AB"/>
                </a:solidFill>
                <a:latin typeface="Avenir Book"/>
                <a:cs typeface="Avenir Book"/>
              </a:rPr>
              <a:t>Users</a:t>
            </a:r>
          </a:p>
        </p:txBody>
      </p:sp>
      <p:grpSp>
        <p:nvGrpSpPr>
          <p:cNvPr id="30" name="Group 29"/>
          <p:cNvGrpSpPr/>
          <p:nvPr/>
        </p:nvGrpSpPr>
        <p:grpSpPr>
          <a:xfrm>
            <a:off x="948727" y="1459528"/>
            <a:ext cx="153085" cy="2970494"/>
            <a:chOff x="720067" y="1201199"/>
            <a:chExt cx="153085" cy="2970494"/>
          </a:xfrm>
        </p:grpSpPr>
        <p:cxnSp>
          <p:nvCxnSpPr>
            <p:cNvPr id="31" name="Straight Connector 30"/>
            <p:cNvCxnSpPr/>
            <p:nvPr/>
          </p:nvCxnSpPr>
          <p:spPr>
            <a:xfrm>
              <a:off x="720067" y="2665733"/>
              <a:ext cx="153085"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873152" y="1201199"/>
              <a:ext cx="0" cy="2970494"/>
            </a:xfrm>
            <a:prstGeom prst="line">
              <a:avLst/>
            </a:prstGeom>
            <a:ln w="12700" cmpd="sng">
              <a:solidFill>
                <a:srgbClr val="545556"/>
              </a:solidFill>
            </a:ln>
            <a:effectLst/>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1263448" y="1853340"/>
            <a:ext cx="2775142" cy="584776"/>
            <a:chOff x="1034788" y="1595011"/>
            <a:chExt cx="2775142" cy="584776"/>
          </a:xfrm>
        </p:grpSpPr>
        <p:grpSp>
          <p:nvGrpSpPr>
            <p:cNvPr id="38" name="Group 37"/>
            <p:cNvGrpSpPr/>
            <p:nvPr/>
          </p:nvGrpSpPr>
          <p:grpSpPr>
            <a:xfrm>
              <a:off x="1034788" y="1595011"/>
              <a:ext cx="2775142" cy="584776"/>
              <a:chOff x="1034788" y="1595011"/>
              <a:chExt cx="2775142" cy="584776"/>
            </a:xfrm>
          </p:grpSpPr>
          <p:grpSp>
            <p:nvGrpSpPr>
              <p:cNvPr id="40" name="Group 39"/>
              <p:cNvGrpSpPr/>
              <p:nvPr/>
            </p:nvGrpSpPr>
            <p:grpSpPr>
              <a:xfrm>
                <a:off x="1034788" y="1595011"/>
                <a:ext cx="1365928" cy="584776"/>
                <a:chOff x="1034788" y="1595011"/>
                <a:chExt cx="1365928" cy="584776"/>
              </a:xfrm>
            </p:grpSpPr>
            <p:sp>
              <p:nvSpPr>
                <p:cNvPr id="42" name="Oval 41"/>
                <p:cNvSpPr/>
                <p:nvPr/>
              </p:nvSpPr>
              <p:spPr>
                <a:xfrm>
                  <a:off x="1947130" y="1653986"/>
                  <a:ext cx="453586" cy="453586"/>
                </a:xfrm>
                <a:prstGeom prst="ellipse">
                  <a:avLst/>
                </a:prstGeom>
                <a:noFill/>
                <a:ln w="12700" cmpd="sng">
                  <a:solidFill>
                    <a:srgbClr val="F39C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2889AB"/>
                    </a:solidFill>
                    <a:latin typeface="Avenir Book"/>
                    <a:cs typeface="Avenir Book"/>
                  </a:endParaRPr>
                </a:p>
              </p:txBody>
            </p:sp>
            <p:sp>
              <p:nvSpPr>
                <p:cNvPr id="43" name="TextBox 42"/>
                <p:cNvSpPr txBox="1"/>
                <p:nvPr/>
              </p:nvSpPr>
              <p:spPr>
                <a:xfrm>
                  <a:off x="1034788" y="1595011"/>
                  <a:ext cx="989853" cy="584776"/>
                </a:xfrm>
                <a:prstGeom prst="rect">
                  <a:avLst/>
                </a:prstGeom>
                <a:noFill/>
              </p:spPr>
              <p:txBody>
                <a:bodyPr wrap="square" rtlCol="0">
                  <a:spAutoFit/>
                </a:bodyPr>
                <a:lstStyle/>
                <a:p>
                  <a:pPr algn="ctr"/>
                  <a:r>
                    <a:rPr lang="en-US" sz="1600" dirty="0">
                      <a:solidFill>
                        <a:srgbClr val="2889AB"/>
                      </a:solidFill>
                      <a:latin typeface="Avenir Book"/>
                      <a:cs typeface="Avenir Book"/>
                    </a:rPr>
                    <a:t>Digital Partners</a:t>
                  </a:r>
                </a:p>
              </p:txBody>
            </p:sp>
          </p:grpSp>
          <p:cxnSp>
            <p:nvCxnSpPr>
              <p:cNvPr id="41" name="Straight Arrow Connector 40"/>
              <p:cNvCxnSpPr/>
              <p:nvPr/>
            </p:nvCxnSpPr>
            <p:spPr>
              <a:xfrm>
                <a:off x="2402403" y="1880359"/>
                <a:ext cx="1407527" cy="0"/>
              </a:xfrm>
              <a:prstGeom prst="straightConnector1">
                <a:avLst/>
              </a:prstGeom>
              <a:ln w="12700" cmpd="sng">
                <a:solidFill>
                  <a:srgbClr val="F39C1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pic>
          <p:nvPicPr>
            <p:cNvPr id="39" name="Picture 38" descr="Digital-Partners-Orange.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28717" y="1735229"/>
              <a:ext cx="290259" cy="290259"/>
            </a:xfrm>
            <a:prstGeom prst="rect">
              <a:avLst/>
            </a:prstGeom>
          </p:spPr>
        </p:pic>
      </p:grpSp>
      <p:grpSp>
        <p:nvGrpSpPr>
          <p:cNvPr id="44" name="Group 43"/>
          <p:cNvGrpSpPr/>
          <p:nvPr/>
        </p:nvGrpSpPr>
        <p:grpSpPr>
          <a:xfrm>
            <a:off x="1365736" y="3691639"/>
            <a:ext cx="2672854" cy="584776"/>
            <a:chOff x="1137076" y="3433310"/>
            <a:chExt cx="2672854" cy="584776"/>
          </a:xfrm>
        </p:grpSpPr>
        <p:grpSp>
          <p:nvGrpSpPr>
            <p:cNvPr id="45" name="Group 44"/>
            <p:cNvGrpSpPr/>
            <p:nvPr/>
          </p:nvGrpSpPr>
          <p:grpSpPr>
            <a:xfrm>
              <a:off x="1137076" y="3433310"/>
              <a:ext cx="2672854" cy="584776"/>
              <a:chOff x="1137076" y="3433310"/>
              <a:chExt cx="2672854" cy="584776"/>
            </a:xfrm>
          </p:grpSpPr>
          <p:grpSp>
            <p:nvGrpSpPr>
              <p:cNvPr id="47" name="Group 46"/>
              <p:cNvGrpSpPr/>
              <p:nvPr/>
            </p:nvGrpSpPr>
            <p:grpSpPr>
              <a:xfrm>
                <a:off x="1137076" y="3433310"/>
                <a:ext cx="1265327" cy="584776"/>
                <a:chOff x="1137076" y="3433310"/>
                <a:chExt cx="1265327" cy="584776"/>
              </a:xfrm>
            </p:grpSpPr>
            <p:sp>
              <p:nvSpPr>
                <p:cNvPr id="49" name="Oval 48"/>
                <p:cNvSpPr/>
                <p:nvPr/>
              </p:nvSpPr>
              <p:spPr>
                <a:xfrm>
                  <a:off x="1948817" y="3499182"/>
                  <a:ext cx="453586" cy="453586"/>
                </a:xfrm>
                <a:prstGeom prst="ellipse">
                  <a:avLst/>
                </a:prstGeom>
                <a:noFill/>
                <a:ln w="12700" cmpd="sng">
                  <a:solidFill>
                    <a:srgbClr val="F39C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2889AB"/>
                    </a:solidFill>
                    <a:latin typeface="Avenir Book"/>
                    <a:cs typeface="Avenir Book"/>
                  </a:endParaRPr>
                </a:p>
              </p:txBody>
            </p:sp>
            <p:sp>
              <p:nvSpPr>
                <p:cNvPr id="50" name="TextBox 49"/>
                <p:cNvSpPr txBox="1"/>
                <p:nvPr/>
              </p:nvSpPr>
              <p:spPr>
                <a:xfrm>
                  <a:off x="1137076" y="3433310"/>
                  <a:ext cx="772142" cy="584776"/>
                </a:xfrm>
                <a:prstGeom prst="rect">
                  <a:avLst/>
                </a:prstGeom>
                <a:noFill/>
              </p:spPr>
              <p:txBody>
                <a:bodyPr wrap="square" rtlCol="0">
                  <a:spAutoFit/>
                </a:bodyPr>
                <a:lstStyle/>
                <a:p>
                  <a:pPr algn="ctr"/>
                  <a:r>
                    <a:rPr lang="en-US" sz="1600" dirty="0">
                      <a:solidFill>
                        <a:srgbClr val="2889AB"/>
                      </a:solidFill>
                      <a:latin typeface="Avenir Book"/>
                      <a:cs typeface="Avenir Book"/>
                    </a:rPr>
                    <a:t>Public</a:t>
                  </a:r>
                  <a:br>
                    <a:rPr lang="en-US" sz="1600" dirty="0">
                      <a:solidFill>
                        <a:srgbClr val="2889AB"/>
                      </a:solidFill>
                      <a:latin typeface="Avenir Book"/>
                      <a:cs typeface="Avenir Book"/>
                    </a:rPr>
                  </a:br>
                  <a:r>
                    <a:rPr lang="en-US" sz="1600" dirty="0">
                      <a:solidFill>
                        <a:srgbClr val="2889AB"/>
                      </a:solidFill>
                      <a:latin typeface="Avenir Book"/>
                      <a:cs typeface="Avenir Book"/>
                    </a:rPr>
                    <a:t>Cloud</a:t>
                  </a:r>
                </a:p>
              </p:txBody>
            </p:sp>
          </p:grpSp>
          <p:cxnSp>
            <p:nvCxnSpPr>
              <p:cNvPr id="48" name="Straight Arrow Connector 47"/>
              <p:cNvCxnSpPr/>
              <p:nvPr/>
            </p:nvCxnSpPr>
            <p:spPr>
              <a:xfrm>
                <a:off x="2402403" y="3725975"/>
                <a:ext cx="1407527" cy="0"/>
              </a:xfrm>
              <a:prstGeom prst="straightConnector1">
                <a:avLst/>
              </a:prstGeom>
              <a:ln w="12700" cmpd="sng">
                <a:solidFill>
                  <a:srgbClr val="F39C1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pic>
          <p:nvPicPr>
            <p:cNvPr id="46" name="Picture 45" descr="Cloud-Orange.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25192" y="3638179"/>
              <a:ext cx="293784" cy="182145"/>
            </a:xfrm>
            <a:prstGeom prst="rect">
              <a:avLst/>
            </a:prstGeom>
          </p:spPr>
        </p:pic>
      </p:grpSp>
      <p:grpSp>
        <p:nvGrpSpPr>
          <p:cNvPr id="51" name="Group 50"/>
          <p:cNvGrpSpPr/>
          <p:nvPr/>
        </p:nvGrpSpPr>
        <p:grpSpPr>
          <a:xfrm>
            <a:off x="1331640" y="2819919"/>
            <a:ext cx="2706950" cy="453586"/>
            <a:chOff x="1102980" y="2561590"/>
            <a:chExt cx="2706950" cy="453586"/>
          </a:xfrm>
        </p:grpSpPr>
        <p:grpSp>
          <p:nvGrpSpPr>
            <p:cNvPr id="52" name="Group 51"/>
            <p:cNvGrpSpPr/>
            <p:nvPr/>
          </p:nvGrpSpPr>
          <p:grpSpPr>
            <a:xfrm>
              <a:off x="1102980" y="2561590"/>
              <a:ext cx="2706950" cy="453586"/>
              <a:chOff x="1102980" y="2561590"/>
              <a:chExt cx="2706950" cy="453586"/>
            </a:xfrm>
          </p:grpSpPr>
          <p:grpSp>
            <p:nvGrpSpPr>
              <p:cNvPr id="54" name="Group 53"/>
              <p:cNvGrpSpPr/>
              <p:nvPr/>
            </p:nvGrpSpPr>
            <p:grpSpPr>
              <a:xfrm>
                <a:off x="1102980" y="2561590"/>
                <a:ext cx="1299423" cy="453586"/>
                <a:chOff x="1102980" y="2561590"/>
                <a:chExt cx="1299423" cy="453586"/>
              </a:xfrm>
            </p:grpSpPr>
            <p:sp>
              <p:nvSpPr>
                <p:cNvPr id="56" name="Oval 55"/>
                <p:cNvSpPr/>
                <p:nvPr/>
              </p:nvSpPr>
              <p:spPr>
                <a:xfrm>
                  <a:off x="1948817" y="2561590"/>
                  <a:ext cx="453586" cy="453586"/>
                </a:xfrm>
                <a:prstGeom prst="ellipse">
                  <a:avLst/>
                </a:prstGeom>
                <a:noFill/>
                <a:ln w="12700" cmpd="sng">
                  <a:solidFill>
                    <a:srgbClr val="F39C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2889AB"/>
                    </a:solidFill>
                    <a:latin typeface="Avenir Book"/>
                    <a:cs typeface="Avenir Book"/>
                  </a:endParaRPr>
                </a:p>
              </p:txBody>
            </p:sp>
            <p:sp>
              <p:nvSpPr>
                <p:cNvPr id="57" name="TextBox 56"/>
                <p:cNvSpPr txBox="1"/>
                <p:nvPr/>
              </p:nvSpPr>
              <p:spPr>
                <a:xfrm>
                  <a:off x="1102980" y="2618348"/>
                  <a:ext cx="845837" cy="338554"/>
                </a:xfrm>
                <a:prstGeom prst="rect">
                  <a:avLst/>
                </a:prstGeom>
                <a:noFill/>
              </p:spPr>
              <p:txBody>
                <a:bodyPr wrap="square" rtlCol="0">
                  <a:spAutoFit/>
                </a:bodyPr>
                <a:lstStyle/>
                <a:p>
                  <a:pPr algn="ctr"/>
                  <a:r>
                    <a:rPr lang="en-US" sz="1600" dirty="0">
                      <a:solidFill>
                        <a:srgbClr val="2889AB"/>
                      </a:solidFill>
                      <a:latin typeface="Avenir Book"/>
                      <a:cs typeface="Avenir Book"/>
                    </a:rPr>
                    <a:t>Mobile</a:t>
                  </a:r>
                </a:p>
              </p:txBody>
            </p:sp>
          </p:grpSp>
          <p:cxnSp>
            <p:nvCxnSpPr>
              <p:cNvPr id="55" name="Straight Arrow Connector 54"/>
              <p:cNvCxnSpPr/>
              <p:nvPr/>
            </p:nvCxnSpPr>
            <p:spPr>
              <a:xfrm>
                <a:off x="2402403" y="2788844"/>
                <a:ext cx="1407527" cy="0"/>
              </a:xfrm>
              <a:prstGeom prst="straightConnector1">
                <a:avLst/>
              </a:prstGeom>
              <a:ln w="12700" cmpd="sng">
                <a:solidFill>
                  <a:srgbClr val="F39C11"/>
                </a:solidFill>
                <a:prstDash val="solid"/>
                <a:headEnd type="none"/>
                <a:tailEnd type="triangle"/>
              </a:ln>
              <a:effectLst/>
            </p:spPr>
            <p:style>
              <a:lnRef idx="2">
                <a:schemeClr val="accent1"/>
              </a:lnRef>
              <a:fillRef idx="0">
                <a:schemeClr val="accent1"/>
              </a:fillRef>
              <a:effectRef idx="1">
                <a:schemeClr val="accent1"/>
              </a:effectRef>
              <a:fontRef idx="minor">
                <a:schemeClr val="tx1"/>
              </a:fontRef>
            </p:style>
          </p:cxnSp>
        </p:grpSp>
        <p:pic>
          <p:nvPicPr>
            <p:cNvPr id="53" name="Picture 52" descr="Mobile-Orange.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77594" y="2641952"/>
              <a:ext cx="196247" cy="293784"/>
            </a:xfrm>
            <a:prstGeom prst="rect">
              <a:avLst/>
            </a:prstGeom>
          </p:spPr>
        </p:pic>
      </p:grpSp>
      <p:grpSp>
        <p:nvGrpSpPr>
          <p:cNvPr id="58" name="Group 57"/>
          <p:cNvGrpSpPr/>
          <p:nvPr/>
        </p:nvGrpSpPr>
        <p:grpSpPr>
          <a:xfrm>
            <a:off x="7998693" y="1685102"/>
            <a:ext cx="453586" cy="453586"/>
            <a:chOff x="7770033" y="1426773"/>
            <a:chExt cx="453586" cy="453586"/>
          </a:xfrm>
        </p:grpSpPr>
        <p:sp>
          <p:nvSpPr>
            <p:cNvPr id="59" name="Oval 58"/>
            <p:cNvSpPr/>
            <p:nvPr/>
          </p:nvSpPr>
          <p:spPr>
            <a:xfrm>
              <a:off x="7770033" y="1426773"/>
              <a:ext cx="453586" cy="453586"/>
            </a:xfrm>
            <a:prstGeom prst="ellipse">
              <a:avLst/>
            </a:prstGeom>
            <a:noFill/>
            <a:ln w="12700" cmpd="sng">
              <a:solidFill>
                <a:srgbClr val="F39C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2889AB"/>
                </a:solidFill>
                <a:latin typeface="Avenir Book"/>
                <a:cs typeface="Avenir Book"/>
              </a:endParaRPr>
            </a:p>
          </p:txBody>
        </p:sp>
        <p:pic>
          <p:nvPicPr>
            <p:cNvPr id="60" name="Picture 59" descr="Insider-Threats.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63288" y="1509802"/>
              <a:ext cx="267076" cy="267076"/>
            </a:xfrm>
            <a:prstGeom prst="rect">
              <a:avLst/>
            </a:prstGeom>
          </p:spPr>
        </p:pic>
      </p:grpSp>
      <p:grpSp>
        <p:nvGrpSpPr>
          <p:cNvPr id="61" name="Group 60"/>
          <p:cNvGrpSpPr/>
          <p:nvPr/>
        </p:nvGrpSpPr>
        <p:grpSpPr>
          <a:xfrm>
            <a:off x="8000380" y="2710645"/>
            <a:ext cx="453586" cy="453586"/>
            <a:chOff x="7771720" y="2452316"/>
            <a:chExt cx="453586" cy="453586"/>
          </a:xfrm>
        </p:grpSpPr>
        <p:sp>
          <p:nvSpPr>
            <p:cNvPr id="62" name="Oval 61"/>
            <p:cNvSpPr/>
            <p:nvPr/>
          </p:nvSpPr>
          <p:spPr>
            <a:xfrm>
              <a:off x="7771720" y="2452316"/>
              <a:ext cx="453586" cy="453586"/>
            </a:xfrm>
            <a:prstGeom prst="ellipse">
              <a:avLst/>
            </a:prstGeom>
            <a:noFill/>
            <a:ln w="12700" cmpd="sng">
              <a:solidFill>
                <a:srgbClr val="F39C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2889AB"/>
                </a:solidFill>
                <a:latin typeface="Avenir Book"/>
                <a:cs typeface="Avenir Book"/>
              </a:endParaRPr>
            </a:p>
          </p:txBody>
        </p:sp>
        <p:pic>
          <p:nvPicPr>
            <p:cNvPr id="63" name="Picture 62" descr="BYOD.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895956" y="2545571"/>
              <a:ext cx="205115" cy="267076"/>
            </a:xfrm>
            <a:prstGeom prst="rect">
              <a:avLst/>
            </a:prstGeom>
          </p:spPr>
        </p:pic>
      </p:grpSp>
      <p:grpSp>
        <p:nvGrpSpPr>
          <p:cNvPr id="64" name="Group 63"/>
          <p:cNvGrpSpPr/>
          <p:nvPr/>
        </p:nvGrpSpPr>
        <p:grpSpPr>
          <a:xfrm>
            <a:off x="8000380" y="3701187"/>
            <a:ext cx="453586" cy="453586"/>
            <a:chOff x="7771720" y="3442858"/>
            <a:chExt cx="453586" cy="453586"/>
          </a:xfrm>
        </p:grpSpPr>
        <p:sp>
          <p:nvSpPr>
            <p:cNvPr id="65" name="Oval 64"/>
            <p:cNvSpPr/>
            <p:nvPr/>
          </p:nvSpPr>
          <p:spPr>
            <a:xfrm>
              <a:off x="7771720" y="3442858"/>
              <a:ext cx="453586" cy="453586"/>
            </a:xfrm>
            <a:prstGeom prst="ellipse">
              <a:avLst/>
            </a:prstGeom>
            <a:noFill/>
            <a:ln w="12700" cmpd="sng">
              <a:solidFill>
                <a:srgbClr val="F39C1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solidFill>
                  <a:srgbClr val="2889AB"/>
                </a:solidFill>
                <a:latin typeface="Avenir Book"/>
                <a:cs typeface="Avenir Book"/>
              </a:endParaRPr>
            </a:p>
          </p:txBody>
        </p:sp>
        <p:pic>
          <p:nvPicPr>
            <p:cNvPr id="66" name="Picture 65" descr="Io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864975" y="3536113"/>
              <a:ext cx="267076" cy="267076"/>
            </a:xfrm>
            <a:prstGeom prst="rect">
              <a:avLst/>
            </a:prstGeom>
          </p:spPr>
        </p:pic>
      </p:grpSp>
      <p:grpSp>
        <p:nvGrpSpPr>
          <p:cNvPr id="67" name="Group 66"/>
          <p:cNvGrpSpPr/>
          <p:nvPr/>
        </p:nvGrpSpPr>
        <p:grpSpPr>
          <a:xfrm>
            <a:off x="4311563" y="2257027"/>
            <a:ext cx="957122" cy="1286508"/>
            <a:chOff x="4062084" y="1446678"/>
            <a:chExt cx="957122" cy="1286508"/>
          </a:xfrm>
        </p:grpSpPr>
        <p:pic>
          <p:nvPicPr>
            <p:cNvPr id="68" name="Picture 67" descr="Physical.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62084" y="1446678"/>
              <a:ext cx="300024" cy="413777"/>
            </a:xfrm>
            <a:prstGeom prst="rect">
              <a:avLst/>
            </a:prstGeom>
          </p:spPr>
        </p:pic>
        <p:pic>
          <p:nvPicPr>
            <p:cNvPr id="69" name="Picture 68" descr="Physical.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91262" y="1446678"/>
              <a:ext cx="300024" cy="413777"/>
            </a:xfrm>
            <a:prstGeom prst="rect">
              <a:avLst/>
            </a:prstGeom>
          </p:spPr>
        </p:pic>
        <p:pic>
          <p:nvPicPr>
            <p:cNvPr id="70" name="Picture 69" descr="Physical.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19182" y="1446678"/>
              <a:ext cx="300024" cy="413777"/>
            </a:xfrm>
            <a:prstGeom prst="rect">
              <a:avLst/>
            </a:prstGeom>
          </p:spPr>
        </p:pic>
        <p:pic>
          <p:nvPicPr>
            <p:cNvPr id="71" name="Picture 70" descr="Physical.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62084" y="1884764"/>
              <a:ext cx="300024" cy="413777"/>
            </a:xfrm>
            <a:prstGeom prst="rect">
              <a:avLst/>
            </a:prstGeom>
          </p:spPr>
        </p:pic>
        <p:pic>
          <p:nvPicPr>
            <p:cNvPr id="72" name="Picture 71" descr="Physical.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91262" y="1884764"/>
              <a:ext cx="300024" cy="413777"/>
            </a:xfrm>
            <a:prstGeom prst="rect">
              <a:avLst/>
            </a:prstGeom>
          </p:spPr>
        </p:pic>
        <p:pic>
          <p:nvPicPr>
            <p:cNvPr id="73" name="Picture 72" descr="Physical.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19182" y="1884764"/>
              <a:ext cx="300024" cy="413777"/>
            </a:xfrm>
            <a:prstGeom prst="rect">
              <a:avLst/>
            </a:prstGeom>
          </p:spPr>
        </p:pic>
        <p:pic>
          <p:nvPicPr>
            <p:cNvPr id="74" name="Picture 73" descr="Physical.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62084" y="2319409"/>
              <a:ext cx="300024" cy="413777"/>
            </a:xfrm>
            <a:prstGeom prst="rect">
              <a:avLst/>
            </a:prstGeom>
          </p:spPr>
        </p:pic>
        <p:pic>
          <p:nvPicPr>
            <p:cNvPr id="75" name="Picture 74" descr="Physical.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91262" y="2319409"/>
              <a:ext cx="300024" cy="413777"/>
            </a:xfrm>
            <a:prstGeom prst="rect">
              <a:avLst/>
            </a:prstGeom>
          </p:spPr>
        </p:pic>
        <p:pic>
          <p:nvPicPr>
            <p:cNvPr id="76" name="Picture 75" descr="Physical.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19182" y="2319409"/>
              <a:ext cx="300024" cy="413777"/>
            </a:xfrm>
            <a:prstGeom prst="rect">
              <a:avLst/>
            </a:prstGeom>
          </p:spPr>
        </p:pic>
      </p:grpSp>
      <p:cxnSp>
        <p:nvCxnSpPr>
          <p:cNvPr id="77" name="Straight Arrow Connector 76"/>
          <p:cNvCxnSpPr/>
          <p:nvPr/>
        </p:nvCxnSpPr>
        <p:spPr>
          <a:xfrm>
            <a:off x="1101812" y="1464586"/>
            <a:ext cx="1529251" cy="0"/>
          </a:xfrm>
          <a:prstGeom prst="straightConnector1">
            <a:avLst/>
          </a:prstGeom>
          <a:ln w="12700" cmpd="sng">
            <a:solidFill>
              <a:srgbClr val="454545"/>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1101812" y="2444874"/>
            <a:ext cx="1529251" cy="0"/>
          </a:xfrm>
          <a:prstGeom prst="straightConnector1">
            <a:avLst/>
          </a:prstGeom>
          <a:ln w="12700" cmpd="sng">
            <a:solidFill>
              <a:srgbClr val="454545"/>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1101812" y="3473574"/>
            <a:ext cx="1529251" cy="0"/>
          </a:xfrm>
          <a:prstGeom prst="straightConnector1">
            <a:avLst/>
          </a:prstGeom>
          <a:ln w="12700" cmpd="sng">
            <a:solidFill>
              <a:srgbClr val="454545"/>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1101812" y="4422927"/>
            <a:ext cx="1529251" cy="0"/>
          </a:xfrm>
          <a:prstGeom prst="straightConnector1">
            <a:avLst/>
          </a:prstGeom>
          <a:ln w="12700" cmpd="sng">
            <a:solidFill>
              <a:srgbClr val="454545"/>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81" name="Rectangle 80"/>
          <p:cNvSpPr/>
          <p:nvPr/>
        </p:nvSpPr>
        <p:spPr>
          <a:xfrm>
            <a:off x="6175132" y="2582124"/>
            <a:ext cx="766548" cy="338550"/>
          </a:xfrm>
          <a:prstGeom prst="rect">
            <a:avLst/>
          </a:prstGeom>
        </p:spPr>
        <p:txBody>
          <a:bodyPr wrap="none" lIns="91436" tIns="45718" rIns="91436" bIns="45718">
            <a:spAutoFit/>
          </a:bodyPr>
          <a:lstStyle/>
          <a:p>
            <a:r>
              <a:rPr lang="en-US" sz="1600" dirty="0">
                <a:solidFill>
                  <a:srgbClr val="2889AB"/>
                </a:solidFill>
                <a:latin typeface="Avenir Book"/>
                <a:cs typeface="Avenir Book"/>
              </a:rPr>
              <a:t>Virtual </a:t>
            </a:r>
          </a:p>
        </p:txBody>
      </p:sp>
      <p:grpSp>
        <p:nvGrpSpPr>
          <p:cNvPr id="82" name="Group 81"/>
          <p:cNvGrpSpPr/>
          <p:nvPr/>
        </p:nvGrpSpPr>
        <p:grpSpPr>
          <a:xfrm>
            <a:off x="6076805" y="3194065"/>
            <a:ext cx="962386" cy="845405"/>
            <a:chOff x="5848145" y="2917104"/>
            <a:chExt cx="962386" cy="845405"/>
          </a:xfrm>
        </p:grpSpPr>
        <p:pic>
          <p:nvPicPr>
            <p:cNvPr id="83" name="Picture 82" descr="workload_mult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145" y="3344079"/>
              <a:ext cx="962386" cy="418430"/>
            </a:xfrm>
            <a:prstGeom prst="rect">
              <a:avLst/>
            </a:prstGeom>
          </p:spPr>
        </p:pic>
        <p:pic>
          <p:nvPicPr>
            <p:cNvPr id="84" name="Picture 83" descr="workload_mult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145" y="2917104"/>
              <a:ext cx="962386" cy="418430"/>
            </a:xfrm>
            <a:prstGeom prst="rect">
              <a:avLst/>
            </a:prstGeom>
          </p:spPr>
        </p:pic>
      </p:grpSp>
      <p:sp>
        <p:nvSpPr>
          <p:cNvPr id="85" name="TextBox 84"/>
          <p:cNvSpPr txBox="1"/>
          <p:nvPr/>
        </p:nvSpPr>
        <p:spPr>
          <a:xfrm>
            <a:off x="2214692" y="699542"/>
            <a:ext cx="2219611" cy="338550"/>
          </a:xfrm>
          <a:prstGeom prst="rect">
            <a:avLst/>
          </a:prstGeom>
          <a:noFill/>
        </p:spPr>
        <p:txBody>
          <a:bodyPr wrap="square" lIns="91436" tIns="45718" rIns="91436" bIns="45718" rtlCol="0">
            <a:spAutoFit/>
          </a:bodyPr>
          <a:lstStyle/>
          <a:p>
            <a:pPr algn="ctr"/>
            <a:r>
              <a:rPr lang="en-US" sz="1600" dirty="0" smtClean="0">
                <a:solidFill>
                  <a:srgbClr val="2889AB"/>
                </a:solidFill>
                <a:latin typeface="Avenir Book"/>
                <a:cs typeface="Avenir Book"/>
              </a:rPr>
              <a:t>Perimeter Controls</a:t>
            </a:r>
            <a:endParaRPr lang="en-US" sz="1600" dirty="0">
              <a:solidFill>
                <a:srgbClr val="2889AB"/>
              </a:solidFill>
              <a:latin typeface="Avenir Book"/>
              <a:cs typeface="Avenir Book"/>
            </a:endParaRPr>
          </a:p>
        </p:txBody>
      </p:sp>
      <p:sp>
        <p:nvSpPr>
          <p:cNvPr id="86" name="TextBox 85"/>
          <p:cNvSpPr txBox="1"/>
          <p:nvPr/>
        </p:nvSpPr>
        <p:spPr>
          <a:xfrm>
            <a:off x="2750999" y="1462970"/>
            <a:ext cx="1167846" cy="584771"/>
          </a:xfrm>
          <a:prstGeom prst="rect">
            <a:avLst/>
          </a:prstGeom>
          <a:noFill/>
        </p:spPr>
        <p:txBody>
          <a:bodyPr wrap="square" lIns="91436" tIns="45718" rIns="91436" bIns="45718" rtlCol="0">
            <a:spAutoFit/>
          </a:bodyPr>
          <a:lstStyle/>
          <a:p>
            <a:pPr algn="ctr"/>
            <a:r>
              <a:rPr lang="en-US" sz="1600" dirty="0">
                <a:solidFill>
                  <a:srgbClr val="2889AB"/>
                </a:solidFill>
                <a:latin typeface="Avenir Book"/>
                <a:cs typeface="Avenir Book"/>
              </a:rPr>
              <a:t>Load Balancers</a:t>
            </a:r>
          </a:p>
        </p:txBody>
      </p:sp>
      <p:sp>
        <p:nvSpPr>
          <p:cNvPr id="87" name="TextBox 86"/>
          <p:cNvSpPr txBox="1"/>
          <p:nvPr/>
        </p:nvSpPr>
        <p:spPr>
          <a:xfrm>
            <a:off x="2856657" y="2644974"/>
            <a:ext cx="938973" cy="338550"/>
          </a:xfrm>
          <a:prstGeom prst="rect">
            <a:avLst/>
          </a:prstGeom>
          <a:noFill/>
        </p:spPr>
        <p:txBody>
          <a:bodyPr wrap="square" lIns="91436" tIns="45718" rIns="91436" bIns="45718" rtlCol="0">
            <a:spAutoFit/>
          </a:bodyPr>
          <a:lstStyle/>
          <a:p>
            <a:pPr algn="ctr"/>
            <a:r>
              <a:rPr lang="en-US" sz="1600" dirty="0">
                <a:solidFill>
                  <a:srgbClr val="2889AB"/>
                </a:solidFill>
                <a:latin typeface="Avenir Book"/>
                <a:cs typeface="Avenir Book"/>
              </a:rPr>
              <a:t>Firewall</a:t>
            </a:r>
          </a:p>
        </p:txBody>
      </p:sp>
      <p:sp>
        <p:nvSpPr>
          <p:cNvPr id="88" name="TextBox 87"/>
          <p:cNvSpPr txBox="1"/>
          <p:nvPr/>
        </p:nvSpPr>
        <p:spPr>
          <a:xfrm>
            <a:off x="2856657" y="3560257"/>
            <a:ext cx="938973" cy="338550"/>
          </a:xfrm>
          <a:prstGeom prst="rect">
            <a:avLst/>
          </a:prstGeom>
          <a:noFill/>
        </p:spPr>
        <p:txBody>
          <a:bodyPr wrap="square" lIns="91436" tIns="45718" rIns="91436" bIns="45718" rtlCol="0">
            <a:spAutoFit/>
          </a:bodyPr>
          <a:lstStyle/>
          <a:p>
            <a:pPr algn="ctr"/>
            <a:r>
              <a:rPr lang="en-US" sz="1600" dirty="0">
                <a:solidFill>
                  <a:srgbClr val="2889AB"/>
                </a:solidFill>
                <a:latin typeface="Avenir Book"/>
                <a:cs typeface="Avenir Book"/>
              </a:rPr>
              <a:t>IPS</a:t>
            </a:r>
          </a:p>
        </p:txBody>
      </p:sp>
      <p:sp>
        <p:nvSpPr>
          <p:cNvPr id="89" name="TextBox 88"/>
          <p:cNvSpPr txBox="1"/>
          <p:nvPr/>
        </p:nvSpPr>
        <p:spPr>
          <a:xfrm>
            <a:off x="2425055" y="4507259"/>
            <a:ext cx="1858913" cy="584771"/>
          </a:xfrm>
          <a:prstGeom prst="rect">
            <a:avLst/>
          </a:prstGeom>
          <a:noFill/>
        </p:spPr>
        <p:txBody>
          <a:bodyPr wrap="square" lIns="91436" tIns="45718" rIns="91436" bIns="45718" rtlCol="0">
            <a:spAutoFit/>
          </a:bodyPr>
          <a:lstStyle/>
          <a:p>
            <a:pPr algn="ctr"/>
            <a:r>
              <a:rPr lang="en-US" sz="1600" dirty="0">
                <a:solidFill>
                  <a:srgbClr val="2889AB"/>
                </a:solidFill>
                <a:latin typeface="Avenir Book"/>
                <a:cs typeface="Avenir Book"/>
              </a:rPr>
              <a:t>Web Application Firewall</a:t>
            </a:r>
          </a:p>
        </p:txBody>
      </p:sp>
      <p:sp>
        <p:nvSpPr>
          <p:cNvPr id="90" name="TextBox 89"/>
          <p:cNvSpPr txBox="1"/>
          <p:nvPr/>
        </p:nvSpPr>
        <p:spPr>
          <a:xfrm>
            <a:off x="140993" y="42758"/>
            <a:ext cx="8463455" cy="584776"/>
          </a:xfrm>
          <a:prstGeom prst="rect">
            <a:avLst/>
          </a:prstGeom>
          <a:noFill/>
        </p:spPr>
        <p:txBody>
          <a:bodyPr wrap="square" rtlCol="0">
            <a:spAutoFit/>
          </a:bodyPr>
          <a:lstStyle/>
          <a:p>
            <a:r>
              <a:rPr lang="en-US" sz="3200" dirty="0" smtClean="0">
                <a:solidFill>
                  <a:srgbClr val="2889AB"/>
                </a:solidFill>
                <a:latin typeface="Avenir Book"/>
                <a:ea typeface="Proxima Nova" charset="0"/>
                <a:cs typeface="Avenir Book"/>
              </a:rPr>
              <a:t>The perimeter is </a:t>
            </a:r>
            <a:r>
              <a:rPr lang="en-US" sz="3200" dirty="0">
                <a:solidFill>
                  <a:srgbClr val="2889AB"/>
                </a:solidFill>
                <a:latin typeface="Avenir Book"/>
                <a:ea typeface="Proxima Nova" charset="0"/>
                <a:cs typeface="Avenir Book"/>
              </a:rPr>
              <a:t>dead, long live the cloud</a:t>
            </a:r>
          </a:p>
        </p:txBody>
      </p:sp>
    </p:spTree>
    <p:extLst>
      <p:ext uri="{BB962C8B-B14F-4D97-AF65-F5344CB8AC3E}">
        <p14:creationId xmlns:p14="http://schemas.microsoft.com/office/powerpoint/2010/main" val="36005673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6248" y="65832"/>
            <a:ext cx="8458200" cy="561702"/>
          </a:xfrm>
          <a:prstGeom prst="rect">
            <a:avLst/>
          </a:prstGeom>
          <a:noFill/>
        </p:spPr>
        <p:txBody>
          <a:bodyPr wrap="square" lIns="68589" tIns="34295" rIns="68589" bIns="34295" rtlCol="0">
            <a:spAutoFit/>
          </a:bodyPr>
          <a:lstStyle/>
          <a:p>
            <a:r>
              <a:rPr lang="en-US" sz="3200" dirty="0">
                <a:solidFill>
                  <a:srgbClr val="2889AB"/>
                </a:solidFill>
                <a:latin typeface="Avenir Book"/>
                <a:cs typeface="Avenir Book"/>
              </a:rPr>
              <a:t>80/20 rule for </a:t>
            </a:r>
            <a:r>
              <a:rPr lang="en-US" sz="3200" dirty="0" smtClean="0">
                <a:solidFill>
                  <a:srgbClr val="2889AB"/>
                </a:solidFill>
                <a:latin typeface="Avenir Book"/>
                <a:cs typeface="Avenir Book"/>
              </a:rPr>
              <a:t>data center and cloud traffic</a:t>
            </a:r>
            <a:endParaRPr lang="en-US" sz="3200" i="1" dirty="0">
              <a:solidFill>
                <a:srgbClr val="2889AB"/>
              </a:solidFill>
              <a:latin typeface="Avenir Book"/>
              <a:ea typeface="Roboto" pitchFamily="2" charset="0"/>
              <a:cs typeface="Avenir Book"/>
            </a:endParaRPr>
          </a:p>
        </p:txBody>
      </p:sp>
      <p:sp>
        <p:nvSpPr>
          <p:cNvPr id="5" name="Rectangle 4"/>
          <p:cNvSpPr/>
          <p:nvPr/>
        </p:nvSpPr>
        <p:spPr>
          <a:xfrm>
            <a:off x="1942415" y="1626518"/>
            <a:ext cx="800308" cy="457200"/>
          </a:xfrm>
          <a:prstGeom prst="rect">
            <a:avLst/>
          </a:prstGeom>
          <a:no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en-US">
              <a:solidFill>
                <a:srgbClr val="2889AB"/>
              </a:solidFill>
              <a:latin typeface="Avenir Book"/>
              <a:cs typeface="Avenir Book"/>
            </a:endParaRPr>
          </a:p>
        </p:txBody>
      </p:sp>
      <p:sp>
        <p:nvSpPr>
          <p:cNvPr id="12" name="TextBox 11"/>
          <p:cNvSpPr txBox="1"/>
          <p:nvPr/>
        </p:nvSpPr>
        <p:spPr>
          <a:xfrm>
            <a:off x="2914218" y="1694370"/>
            <a:ext cx="1629717" cy="346249"/>
          </a:xfrm>
          <a:prstGeom prst="rect">
            <a:avLst/>
          </a:prstGeom>
          <a:noFill/>
        </p:spPr>
        <p:txBody>
          <a:bodyPr wrap="none" lIns="68589" tIns="34295" rIns="68589" bIns="34295" rtlCol="0">
            <a:spAutoFit/>
          </a:bodyPr>
          <a:lstStyle/>
          <a:p>
            <a:r>
              <a:rPr lang="en-US" dirty="0">
                <a:solidFill>
                  <a:srgbClr val="2889AB"/>
                </a:solidFill>
                <a:latin typeface="Avenir Book"/>
                <a:cs typeface="Avenir Book"/>
              </a:rPr>
              <a:t>Load Balancer</a:t>
            </a:r>
          </a:p>
        </p:txBody>
      </p:sp>
      <p:sp>
        <p:nvSpPr>
          <p:cNvPr id="14" name="TextBox 13"/>
          <p:cNvSpPr txBox="1"/>
          <p:nvPr/>
        </p:nvSpPr>
        <p:spPr>
          <a:xfrm>
            <a:off x="2914218" y="2312318"/>
            <a:ext cx="933920" cy="346249"/>
          </a:xfrm>
          <a:prstGeom prst="rect">
            <a:avLst/>
          </a:prstGeom>
          <a:noFill/>
        </p:spPr>
        <p:txBody>
          <a:bodyPr wrap="none" lIns="68589" tIns="34295" rIns="68589" bIns="34295" rtlCol="0">
            <a:spAutoFit/>
          </a:bodyPr>
          <a:lstStyle/>
          <a:p>
            <a:r>
              <a:rPr lang="en-US" dirty="0">
                <a:solidFill>
                  <a:srgbClr val="2889AB"/>
                </a:solidFill>
                <a:latin typeface="Avenir Book"/>
                <a:cs typeface="Avenir Book"/>
              </a:rPr>
              <a:t>Firewall</a:t>
            </a:r>
          </a:p>
        </p:txBody>
      </p:sp>
      <p:sp>
        <p:nvSpPr>
          <p:cNvPr id="15" name="TextBox 14"/>
          <p:cNvSpPr txBox="1"/>
          <p:nvPr/>
        </p:nvSpPr>
        <p:spPr>
          <a:xfrm>
            <a:off x="2914218" y="2940968"/>
            <a:ext cx="906246" cy="346249"/>
          </a:xfrm>
          <a:prstGeom prst="rect">
            <a:avLst/>
          </a:prstGeom>
          <a:noFill/>
        </p:spPr>
        <p:txBody>
          <a:bodyPr wrap="none" lIns="68589" tIns="34295" rIns="68589" bIns="34295" rtlCol="0">
            <a:spAutoFit/>
          </a:bodyPr>
          <a:lstStyle/>
          <a:p>
            <a:r>
              <a:rPr lang="en-US" dirty="0">
                <a:solidFill>
                  <a:srgbClr val="2889AB"/>
                </a:solidFill>
                <a:latin typeface="Avenir Book"/>
                <a:cs typeface="Avenir Book"/>
              </a:rPr>
              <a:t>IPS/IDS</a:t>
            </a:r>
          </a:p>
        </p:txBody>
      </p:sp>
      <p:sp>
        <p:nvSpPr>
          <p:cNvPr id="16" name="TextBox 15"/>
          <p:cNvSpPr txBox="1"/>
          <p:nvPr/>
        </p:nvSpPr>
        <p:spPr>
          <a:xfrm>
            <a:off x="2914218" y="3569618"/>
            <a:ext cx="557602" cy="346249"/>
          </a:xfrm>
          <a:prstGeom prst="rect">
            <a:avLst/>
          </a:prstGeom>
          <a:noFill/>
        </p:spPr>
        <p:txBody>
          <a:bodyPr wrap="none" lIns="68589" tIns="34295" rIns="68589" bIns="34295" rtlCol="0">
            <a:spAutoFit/>
          </a:bodyPr>
          <a:lstStyle/>
          <a:p>
            <a:r>
              <a:rPr lang="en-US" dirty="0">
                <a:solidFill>
                  <a:srgbClr val="2889AB"/>
                </a:solidFill>
                <a:latin typeface="Avenir Book"/>
                <a:cs typeface="Avenir Book"/>
              </a:rPr>
              <a:t>DLP</a:t>
            </a:r>
          </a:p>
        </p:txBody>
      </p:sp>
      <p:sp>
        <p:nvSpPr>
          <p:cNvPr id="17" name="TextBox 16"/>
          <p:cNvSpPr txBox="1"/>
          <p:nvPr/>
        </p:nvSpPr>
        <p:spPr>
          <a:xfrm>
            <a:off x="2914218" y="4198268"/>
            <a:ext cx="2712023" cy="346249"/>
          </a:xfrm>
          <a:prstGeom prst="rect">
            <a:avLst/>
          </a:prstGeom>
          <a:noFill/>
        </p:spPr>
        <p:txBody>
          <a:bodyPr wrap="none" lIns="68589" tIns="34295" rIns="68589" bIns="34295" rtlCol="0">
            <a:spAutoFit/>
          </a:bodyPr>
          <a:lstStyle/>
          <a:p>
            <a:r>
              <a:rPr lang="en-US" dirty="0">
                <a:solidFill>
                  <a:srgbClr val="2889AB"/>
                </a:solidFill>
                <a:latin typeface="Avenir Book"/>
                <a:cs typeface="Avenir Book"/>
              </a:rPr>
              <a:t>Web Application Firewall</a:t>
            </a:r>
          </a:p>
        </p:txBody>
      </p:sp>
      <p:cxnSp>
        <p:nvCxnSpPr>
          <p:cNvPr id="18" name="Straight Connector 17"/>
          <p:cNvCxnSpPr/>
          <p:nvPr/>
        </p:nvCxnSpPr>
        <p:spPr>
          <a:xfrm flipH="1">
            <a:off x="2056745" y="1340768"/>
            <a:ext cx="13462" cy="3657600"/>
          </a:xfrm>
          <a:prstGeom prst="line">
            <a:avLst/>
          </a:prstGeom>
          <a:ln w="76200" cmpd="sng">
            <a:solidFill>
              <a:srgbClr val="247A99"/>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628393" y="1283618"/>
            <a:ext cx="0" cy="3600450"/>
          </a:xfrm>
          <a:prstGeom prst="line">
            <a:avLst/>
          </a:prstGeom>
          <a:ln w="76200" cmpd="sng">
            <a:solidFill>
              <a:srgbClr val="247A99"/>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259632" y="712118"/>
            <a:ext cx="2162520" cy="623248"/>
          </a:xfrm>
          <a:prstGeom prst="rect">
            <a:avLst/>
          </a:prstGeom>
          <a:noFill/>
        </p:spPr>
        <p:txBody>
          <a:bodyPr wrap="none" lIns="68589" tIns="34295" rIns="68589" bIns="34295" rtlCol="0">
            <a:spAutoFit/>
          </a:bodyPr>
          <a:lstStyle/>
          <a:p>
            <a:pPr algn="ctr"/>
            <a:r>
              <a:rPr lang="en-US" dirty="0">
                <a:solidFill>
                  <a:srgbClr val="2889AB"/>
                </a:solidFill>
                <a:latin typeface="Avenir Book"/>
                <a:cs typeface="Avenir Book"/>
              </a:rPr>
              <a:t>Inbound/Outbound </a:t>
            </a:r>
          </a:p>
          <a:p>
            <a:pPr algn="ctr"/>
            <a:r>
              <a:rPr lang="en-US" dirty="0">
                <a:solidFill>
                  <a:srgbClr val="2889AB"/>
                </a:solidFill>
                <a:latin typeface="Avenir Book"/>
                <a:cs typeface="Avenir Book"/>
              </a:rPr>
              <a:t>Traffic</a:t>
            </a:r>
          </a:p>
        </p:txBody>
      </p:sp>
      <p:pic>
        <p:nvPicPr>
          <p:cNvPr id="19" name="Picture 18" descr="Load-Balancers.png"/>
          <p:cNvPicPr>
            <a:picLocks noChangeAspect="1"/>
          </p:cNvPicPr>
          <p:nvPr/>
        </p:nvPicPr>
        <p:blipFill>
          <a:blip r:embed="rId2">
            <a:duotone>
              <a:prstClr val="black"/>
              <a:srgbClr val="2433C5">
                <a:tint val="45000"/>
                <a:satMod val="400000"/>
              </a:srgbClr>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140131" y="1683668"/>
            <a:ext cx="403841" cy="360040"/>
          </a:xfrm>
          <a:prstGeom prst="rect">
            <a:avLst/>
          </a:prstGeom>
        </p:spPr>
      </p:pic>
      <p:pic>
        <p:nvPicPr>
          <p:cNvPr id="20" name="Picture 19" descr="Firewall.png"/>
          <p:cNvPicPr>
            <a:picLocks noChangeAspect="1"/>
          </p:cNvPicPr>
          <p:nvPr/>
        </p:nvPicPr>
        <p:blipFill>
          <a:blip r:embed="rId4">
            <a:duotone>
              <a:prstClr val="black"/>
              <a:srgbClr val="F3424E">
                <a:tint val="45000"/>
                <a:satMod val="400000"/>
              </a:srgbClr>
            </a:duotone>
            <a:extLst>
              <a:ext uri="{28A0092B-C50C-407E-A947-70E740481C1C}">
                <a14:useLocalDpi xmlns:a14="http://schemas.microsoft.com/office/drawing/2010/main" val="0"/>
              </a:ext>
            </a:extLst>
          </a:blip>
          <a:stretch>
            <a:fillRect/>
          </a:stretch>
        </p:blipFill>
        <p:spPr>
          <a:xfrm>
            <a:off x="2140131" y="2312319"/>
            <a:ext cx="398776" cy="339758"/>
          </a:xfrm>
          <a:prstGeom prst="rect">
            <a:avLst/>
          </a:prstGeom>
        </p:spPr>
      </p:pic>
      <p:pic>
        <p:nvPicPr>
          <p:cNvPr id="22" name="Picture 21" descr="IPS.png"/>
          <p:cNvPicPr>
            <a:picLocks noChangeAspect="1"/>
          </p:cNvPicPr>
          <p:nvPr/>
        </p:nvPicPr>
        <p:blipFill>
          <a:blip r:embed="rId5">
            <a:duotone>
              <a:prstClr val="black"/>
              <a:srgbClr val="E82BBD">
                <a:tint val="45000"/>
                <a:satMod val="400000"/>
              </a:srgbClr>
            </a:duotone>
            <a:extLst>
              <a:ext uri="{28A0092B-C50C-407E-A947-70E740481C1C}">
                <a14:useLocalDpi xmlns:a14="http://schemas.microsoft.com/office/drawing/2010/main" val="0"/>
              </a:ext>
            </a:extLst>
          </a:blip>
          <a:stretch>
            <a:fillRect/>
          </a:stretch>
        </p:blipFill>
        <p:spPr>
          <a:xfrm>
            <a:off x="2131391" y="2942333"/>
            <a:ext cx="426916" cy="341535"/>
          </a:xfrm>
          <a:prstGeom prst="rect">
            <a:avLst/>
          </a:prstGeom>
        </p:spPr>
      </p:pic>
      <p:pic>
        <p:nvPicPr>
          <p:cNvPr id="24" name="Picture 23" descr="Firewall.png"/>
          <p:cNvPicPr>
            <a:picLocks noChangeAspect="1"/>
          </p:cNvPicPr>
          <p:nvPr/>
        </p:nvPicPr>
        <p:blipFill>
          <a:blip r:embed="rId4">
            <a:duotone>
              <a:prstClr val="black"/>
              <a:srgbClr val="2F26EA">
                <a:tint val="45000"/>
                <a:satMod val="400000"/>
              </a:srgbClr>
            </a:duotone>
            <a:extLst>
              <a:ext uri="{28A0092B-C50C-407E-A947-70E740481C1C}">
                <a14:useLocalDpi xmlns:a14="http://schemas.microsoft.com/office/drawing/2010/main" val="0"/>
              </a:ext>
            </a:extLst>
          </a:blip>
          <a:stretch>
            <a:fillRect/>
          </a:stretch>
        </p:blipFill>
        <p:spPr>
          <a:xfrm>
            <a:off x="2140131" y="4198268"/>
            <a:ext cx="402463" cy="342900"/>
          </a:xfrm>
          <a:prstGeom prst="rect">
            <a:avLst/>
          </a:prstGeom>
        </p:spPr>
      </p:pic>
      <p:sp>
        <p:nvSpPr>
          <p:cNvPr id="27" name="Rectangle 26"/>
          <p:cNvSpPr/>
          <p:nvPr/>
        </p:nvSpPr>
        <p:spPr>
          <a:xfrm>
            <a:off x="1942415" y="2255168"/>
            <a:ext cx="800308" cy="457200"/>
          </a:xfrm>
          <a:prstGeom prst="rect">
            <a:avLst/>
          </a:prstGeom>
          <a:no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en-US">
              <a:solidFill>
                <a:srgbClr val="2889AB"/>
              </a:solidFill>
              <a:latin typeface="Avenir Book"/>
              <a:cs typeface="Avenir Book"/>
            </a:endParaRPr>
          </a:p>
        </p:txBody>
      </p:sp>
      <p:sp>
        <p:nvSpPr>
          <p:cNvPr id="28" name="Rectangle 27"/>
          <p:cNvSpPr/>
          <p:nvPr/>
        </p:nvSpPr>
        <p:spPr>
          <a:xfrm>
            <a:off x="1942415" y="2883818"/>
            <a:ext cx="800308" cy="457200"/>
          </a:xfrm>
          <a:prstGeom prst="rect">
            <a:avLst/>
          </a:prstGeom>
          <a:no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en-US">
              <a:solidFill>
                <a:srgbClr val="2889AB"/>
              </a:solidFill>
              <a:latin typeface="Avenir Book"/>
              <a:cs typeface="Avenir Book"/>
            </a:endParaRPr>
          </a:p>
        </p:txBody>
      </p:sp>
      <p:sp>
        <p:nvSpPr>
          <p:cNvPr id="29" name="Rectangle 28"/>
          <p:cNvSpPr/>
          <p:nvPr/>
        </p:nvSpPr>
        <p:spPr>
          <a:xfrm>
            <a:off x="1942415" y="3512468"/>
            <a:ext cx="800308" cy="457200"/>
          </a:xfrm>
          <a:prstGeom prst="rect">
            <a:avLst/>
          </a:prstGeom>
          <a:no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en-US">
              <a:solidFill>
                <a:srgbClr val="2889AB"/>
              </a:solidFill>
              <a:latin typeface="Avenir Book"/>
              <a:cs typeface="Avenir Book"/>
            </a:endParaRPr>
          </a:p>
        </p:txBody>
      </p:sp>
      <p:sp>
        <p:nvSpPr>
          <p:cNvPr id="30" name="Rectangle 29"/>
          <p:cNvSpPr/>
          <p:nvPr/>
        </p:nvSpPr>
        <p:spPr>
          <a:xfrm>
            <a:off x="1942415" y="4141118"/>
            <a:ext cx="800308" cy="457200"/>
          </a:xfrm>
          <a:prstGeom prst="rect">
            <a:avLst/>
          </a:prstGeom>
          <a:no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lIns="68589" tIns="34295" rIns="68589" bIns="34295" rtlCol="0" anchor="ctr"/>
          <a:lstStyle/>
          <a:p>
            <a:pPr algn="ctr"/>
            <a:endParaRPr lang="en-US">
              <a:solidFill>
                <a:srgbClr val="2889AB"/>
              </a:solidFill>
              <a:latin typeface="Avenir Book"/>
              <a:cs typeface="Avenir Book"/>
            </a:endParaRPr>
          </a:p>
        </p:txBody>
      </p:sp>
      <p:pic>
        <p:nvPicPr>
          <p:cNvPr id="31" name="Picture 30" descr="Proxy.png"/>
          <p:cNvPicPr>
            <a:picLocks noChangeAspect="1"/>
          </p:cNvPicPr>
          <p:nvPr/>
        </p:nvPicPr>
        <p:blipFill>
          <a:blip r:embed="rId6">
            <a:duotone>
              <a:prstClr val="black"/>
              <a:srgbClr val="E83A7D">
                <a:tint val="45000"/>
                <a:satMod val="400000"/>
              </a:srgbClr>
            </a:duotone>
            <a:extLst>
              <a:ext uri="{28A0092B-C50C-407E-A947-70E740481C1C}">
                <a14:useLocalDpi xmlns:a14="http://schemas.microsoft.com/office/drawing/2010/main" val="0"/>
              </a:ext>
            </a:extLst>
          </a:blip>
          <a:stretch>
            <a:fillRect/>
          </a:stretch>
        </p:blipFill>
        <p:spPr>
          <a:xfrm>
            <a:off x="2131390" y="3523170"/>
            <a:ext cx="444761" cy="444761"/>
          </a:xfrm>
          <a:prstGeom prst="rect">
            <a:avLst/>
          </a:prstGeom>
        </p:spPr>
      </p:pic>
      <p:sp>
        <p:nvSpPr>
          <p:cNvPr id="23" name="TextBox 22"/>
          <p:cNvSpPr txBox="1"/>
          <p:nvPr/>
        </p:nvSpPr>
        <p:spPr>
          <a:xfrm>
            <a:off x="6012160" y="1203598"/>
            <a:ext cx="2411760" cy="3539431"/>
          </a:xfrm>
          <a:prstGeom prst="rect">
            <a:avLst/>
          </a:prstGeom>
          <a:noFill/>
        </p:spPr>
        <p:txBody>
          <a:bodyPr wrap="square" rtlCol="0">
            <a:spAutoFit/>
          </a:bodyPr>
          <a:lstStyle/>
          <a:p>
            <a:pPr algn="ctr"/>
            <a:r>
              <a:rPr lang="en-US" sz="2800" dirty="0" smtClean="0">
                <a:solidFill>
                  <a:srgbClr val="2889AB"/>
                </a:solidFill>
                <a:latin typeface="Avenir Book"/>
                <a:cs typeface="Avenir Book"/>
              </a:rPr>
              <a:t>Only 20% of traffic is inspected by traditional perimeter security solutions</a:t>
            </a:r>
            <a:endParaRPr lang="en-US" sz="2800" dirty="0">
              <a:solidFill>
                <a:srgbClr val="2889AB"/>
              </a:solidFill>
              <a:latin typeface="Avenir Book"/>
              <a:cs typeface="Avenir Book"/>
            </a:endParaRPr>
          </a:p>
          <a:p>
            <a:pPr algn="ctr"/>
            <a:r>
              <a:rPr lang="en-US" sz="2800" dirty="0" smtClean="0">
                <a:solidFill>
                  <a:srgbClr val="2889AB"/>
                </a:solidFill>
                <a:latin typeface="Avenir Book"/>
                <a:cs typeface="Avenir Book"/>
              </a:rPr>
              <a:t> </a:t>
            </a:r>
            <a:endParaRPr lang="en-US" sz="2800" dirty="0">
              <a:solidFill>
                <a:srgbClr val="2889AB"/>
              </a:solidFill>
              <a:latin typeface="Avenir Book"/>
              <a:cs typeface="Avenir Book"/>
            </a:endParaRPr>
          </a:p>
        </p:txBody>
      </p:sp>
    </p:spTree>
    <p:extLst>
      <p:ext uri="{BB962C8B-B14F-4D97-AF65-F5344CB8AC3E}">
        <p14:creationId xmlns:p14="http://schemas.microsoft.com/office/powerpoint/2010/main" val="2358198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180"/>
          <p:cNvSpPr/>
          <p:nvPr/>
        </p:nvSpPr>
        <p:spPr>
          <a:xfrm>
            <a:off x="995883" y="853819"/>
            <a:ext cx="5087675" cy="3428999"/>
          </a:xfrm>
          <a:custGeom>
            <a:avLst/>
            <a:gdLst/>
            <a:ahLst/>
            <a:cxnLst/>
            <a:rect l="0" t="0" r="0" b="0"/>
            <a:pathLst>
              <a:path w="120000" h="120000" extrusionOk="0">
                <a:moveTo>
                  <a:pt x="109802" y="62427"/>
                </a:moveTo>
                <a:cubicBezTo>
                  <a:pt x="110750" y="58265"/>
                  <a:pt x="111225" y="53410"/>
                  <a:pt x="111225" y="48901"/>
                </a:cubicBezTo>
                <a:cubicBezTo>
                  <a:pt x="111225" y="21849"/>
                  <a:pt x="96284" y="0"/>
                  <a:pt x="77786" y="0"/>
                </a:cubicBezTo>
                <a:cubicBezTo>
                  <a:pt x="64031" y="0"/>
                  <a:pt x="52173" y="11791"/>
                  <a:pt x="46956" y="29132"/>
                </a:cubicBezTo>
                <a:cubicBezTo>
                  <a:pt x="44110" y="26358"/>
                  <a:pt x="40316" y="24971"/>
                  <a:pt x="36521" y="24971"/>
                </a:cubicBezTo>
                <a:cubicBezTo>
                  <a:pt x="25138" y="24971"/>
                  <a:pt x="16126" y="38497"/>
                  <a:pt x="16126" y="54797"/>
                </a:cubicBezTo>
                <a:cubicBezTo>
                  <a:pt x="16126" y="56878"/>
                  <a:pt x="16126" y="58959"/>
                  <a:pt x="16363" y="60693"/>
                </a:cubicBezTo>
                <a:cubicBezTo>
                  <a:pt x="7114" y="63468"/>
                  <a:pt x="0" y="75606"/>
                  <a:pt x="0" y="90173"/>
                </a:cubicBezTo>
                <a:cubicBezTo>
                  <a:pt x="0" y="106473"/>
                  <a:pt x="9249" y="120000"/>
                  <a:pt x="20632" y="120000"/>
                </a:cubicBezTo>
                <a:cubicBezTo>
                  <a:pt x="21581" y="120000"/>
                  <a:pt x="22766" y="120000"/>
                  <a:pt x="23715" y="119653"/>
                </a:cubicBezTo>
                <a:cubicBezTo>
                  <a:pt x="23715" y="120000"/>
                  <a:pt x="23715" y="120000"/>
                  <a:pt x="23715" y="120000"/>
                </a:cubicBezTo>
                <a:cubicBezTo>
                  <a:pt x="96758" y="120000"/>
                  <a:pt x="96758" y="120000"/>
                  <a:pt x="96758" y="120000"/>
                </a:cubicBezTo>
                <a:cubicBezTo>
                  <a:pt x="96758" y="120000"/>
                  <a:pt x="96758" y="120000"/>
                  <a:pt x="96758" y="120000"/>
                </a:cubicBezTo>
                <a:cubicBezTo>
                  <a:pt x="97470" y="120000"/>
                  <a:pt x="97944" y="120000"/>
                  <a:pt x="98656" y="120000"/>
                </a:cubicBezTo>
                <a:cubicBezTo>
                  <a:pt x="110513" y="120000"/>
                  <a:pt x="120000" y="106127"/>
                  <a:pt x="120000" y="88786"/>
                </a:cubicBezTo>
                <a:cubicBezTo>
                  <a:pt x="120000" y="77687"/>
                  <a:pt x="115968" y="67976"/>
                  <a:pt x="109802" y="62427"/>
                </a:cubicBezTo>
                <a:close/>
              </a:path>
            </a:pathLst>
          </a:custGeom>
          <a:solidFill>
            <a:srgbClr val="95B3D7"/>
          </a:solidFill>
          <a:ln w="9525" cap="flat" cmpd="sng">
            <a:solidFill>
              <a:schemeClr val="lt1"/>
            </a:solidFill>
            <a:prstDash val="solid"/>
            <a:round/>
            <a:headEnd type="none" w="med" len="med"/>
            <a:tailEnd type="none" w="med" len="med"/>
          </a:ln>
        </p:spPr>
        <p:txBody>
          <a:bodyPr lIns="51363" tIns="25709" rIns="51363" bIns="25709" anchor="t" anchorCtr="0">
            <a:noAutofit/>
          </a:bodyPr>
          <a:lstStyle/>
          <a:p>
            <a:endParaRPr>
              <a:solidFill>
                <a:srgbClr val="31859C"/>
              </a:solidFill>
              <a:latin typeface="Avenir Book"/>
              <a:ea typeface="Proxima Nova" charset="0"/>
              <a:cs typeface="Avenir Book"/>
            </a:endParaRPr>
          </a:p>
        </p:txBody>
      </p:sp>
      <p:sp>
        <p:nvSpPr>
          <p:cNvPr id="25" name="TextBox 24"/>
          <p:cNvSpPr txBox="1"/>
          <p:nvPr/>
        </p:nvSpPr>
        <p:spPr>
          <a:xfrm>
            <a:off x="35496" y="1653919"/>
            <a:ext cx="1806655" cy="623248"/>
          </a:xfrm>
          <a:prstGeom prst="rect">
            <a:avLst/>
          </a:prstGeom>
          <a:noFill/>
        </p:spPr>
        <p:txBody>
          <a:bodyPr wrap="square" lIns="68589" tIns="34295" rIns="68589" bIns="34295" rtlCol="0">
            <a:spAutoFit/>
          </a:bodyPr>
          <a:lstStyle/>
          <a:p>
            <a:pPr algn="ctr"/>
            <a:r>
              <a:rPr lang="en-US" dirty="0">
                <a:solidFill>
                  <a:srgbClr val="2889AB"/>
                </a:solidFill>
                <a:latin typeface="Avenir Book"/>
                <a:cs typeface="Avenir Book"/>
              </a:rPr>
              <a:t>East-West </a:t>
            </a:r>
          </a:p>
          <a:p>
            <a:pPr algn="ctr"/>
            <a:r>
              <a:rPr lang="en-US" dirty="0">
                <a:solidFill>
                  <a:srgbClr val="2889AB"/>
                </a:solidFill>
                <a:latin typeface="Avenir Book"/>
                <a:cs typeface="Avenir Book"/>
              </a:rPr>
              <a:t>Internal Traffic</a:t>
            </a:r>
          </a:p>
        </p:txBody>
      </p:sp>
      <p:pic>
        <p:nvPicPr>
          <p:cNvPr id="19" name="Picture 18"/>
          <p:cNvPicPr>
            <a:picLocks noChangeAspect="1"/>
          </p:cNvPicPr>
          <p:nvPr/>
        </p:nvPicPr>
        <p:blipFill>
          <a:blip r:embed="rId2">
            <a:duotone>
              <a:prstClr val="black"/>
              <a:srgbClr val="73ADA1">
                <a:tint val="45000"/>
                <a:satMod val="400000"/>
              </a:srgbClr>
            </a:duotone>
          </a:blip>
          <a:stretch>
            <a:fillRect/>
          </a:stretch>
        </p:blipFill>
        <p:spPr>
          <a:xfrm>
            <a:off x="2767994" y="2739769"/>
            <a:ext cx="404358" cy="600301"/>
          </a:xfrm>
          <a:prstGeom prst="rect">
            <a:avLst/>
          </a:prstGeom>
          <a:ln>
            <a:solidFill>
              <a:srgbClr val="659F91"/>
            </a:solidFill>
          </a:ln>
        </p:spPr>
      </p:pic>
      <p:pic>
        <p:nvPicPr>
          <p:cNvPr id="20" name="Picture 19"/>
          <p:cNvPicPr>
            <a:picLocks noChangeAspect="1"/>
          </p:cNvPicPr>
          <p:nvPr/>
        </p:nvPicPr>
        <p:blipFill>
          <a:blip r:embed="rId2">
            <a:duotone>
              <a:prstClr val="black"/>
              <a:srgbClr val="73ADA1">
                <a:tint val="45000"/>
                <a:satMod val="400000"/>
              </a:srgbClr>
            </a:duotone>
          </a:blip>
          <a:stretch>
            <a:fillRect/>
          </a:stretch>
        </p:blipFill>
        <p:spPr>
          <a:xfrm>
            <a:off x="3282478" y="2875473"/>
            <a:ext cx="404358" cy="600301"/>
          </a:xfrm>
          <a:prstGeom prst="rect">
            <a:avLst/>
          </a:prstGeom>
          <a:ln>
            <a:solidFill>
              <a:srgbClr val="659F91"/>
            </a:solidFill>
          </a:ln>
        </p:spPr>
      </p:pic>
      <p:pic>
        <p:nvPicPr>
          <p:cNvPr id="22" name="Picture 21"/>
          <p:cNvPicPr>
            <a:picLocks noChangeAspect="1"/>
          </p:cNvPicPr>
          <p:nvPr/>
        </p:nvPicPr>
        <p:blipFill>
          <a:blip r:embed="rId2">
            <a:duotone>
              <a:prstClr val="black"/>
              <a:srgbClr val="73ADA1">
                <a:tint val="45000"/>
                <a:satMod val="400000"/>
              </a:srgbClr>
            </a:duotone>
          </a:blip>
          <a:stretch>
            <a:fillRect/>
          </a:stretch>
        </p:blipFill>
        <p:spPr>
          <a:xfrm>
            <a:off x="2310675" y="3311269"/>
            <a:ext cx="404358" cy="600301"/>
          </a:xfrm>
          <a:prstGeom prst="rect">
            <a:avLst/>
          </a:prstGeom>
          <a:ln>
            <a:solidFill>
              <a:srgbClr val="659F91"/>
            </a:solidFill>
          </a:ln>
        </p:spPr>
      </p:pic>
      <p:pic>
        <p:nvPicPr>
          <p:cNvPr id="23" name="Picture 22"/>
          <p:cNvPicPr>
            <a:picLocks noChangeAspect="1"/>
          </p:cNvPicPr>
          <p:nvPr/>
        </p:nvPicPr>
        <p:blipFill>
          <a:blip r:embed="rId2">
            <a:duotone>
              <a:prstClr val="black"/>
              <a:srgbClr val="73ADA1">
                <a:tint val="45000"/>
                <a:satMod val="400000"/>
              </a:srgbClr>
            </a:duotone>
          </a:blip>
          <a:stretch>
            <a:fillRect/>
          </a:stretch>
        </p:blipFill>
        <p:spPr>
          <a:xfrm>
            <a:off x="2596500" y="1939669"/>
            <a:ext cx="404358" cy="600301"/>
          </a:xfrm>
          <a:prstGeom prst="rect">
            <a:avLst/>
          </a:prstGeom>
          <a:ln>
            <a:solidFill>
              <a:srgbClr val="659F91"/>
            </a:solidFill>
          </a:ln>
        </p:spPr>
      </p:pic>
      <p:pic>
        <p:nvPicPr>
          <p:cNvPr id="24" name="Picture 23"/>
          <p:cNvPicPr>
            <a:picLocks noChangeAspect="1"/>
          </p:cNvPicPr>
          <p:nvPr/>
        </p:nvPicPr>
        <p:blipFill>
          <a:blip r:embed="rId2">
            <a:duotone>
              <a:prstClr val="black"/>
              <a:srgbClr val="73ADA1">
                <a:tint val="45000"/>
                <a:satMod val="400000"/>
              </a:srgbClr>
            </a:duotone>
          </a:blip>
          <a:stretch>
            <a:fillRect/>
          </a:stretch>
        </p:blipFill>
        <p:spPr>
          <a:xfrm>
            <a:off x="2253511" y="2625469"/>
            <a:ext cx="404358" cy="600301"/>
          </a:xfrm>
          <a:prstGeom prst="rect">
            <a:avLst/>
          </a:prstGeom>
          <a:ln>
            <a:solidFill>
              <a:srgbClr val="659F91"/>
            </a:solidFill>
          </a:ln>
        </p:spPr>
      </p:pic>
      <p:pic>
        <p:nvPicPr>
          <p:cNvPr id="27" name="Picture 26"/>
          <p:cNvPicPr>
            <a:picLocks noChangeAspect="1"/>
          </p:cNvPicPr>
          <p:nvPr/>
        </p:nvPicPr>
        <p:blipFill>
          <a:blip r:embed="rId2">
            <a:duotone>
              <a:prstClr val="black"/>
              <a:srgbClr val="73ADA1">
                <a:tint val="45000"/>
                <a:satMod val="400000"/>
              </a:srgbClr>
            </a:duotone>
          </a:blip>
          <a:stretch>
            <a:fillRect/>
          </a:stretch>
        </p:blipFill>
        <p:spPr>
          <a:xfrm>
            <a:off x="4825930" y="2854069"/>
            <a:ext cx="404358" cy="600301"/>
          </a:xfrm>
          <a:prstGeom prst="rect">
            <a:avLst/>
          </a:prstGeom>
          <a:ln>
            <a:solidFill>
              <a:srgbClr val="659F91"/>
            </a:solidFill>
          </a:ln>
        </p:spPr>
      </p:pic>
      <p:pic>
        <p:nvPicPr>
          <p:cNvPr id="28" name="Picture 27"/>
          <p:cNvPicPr>
            <a:picLocks noChangeAspect="1"/>
          </p:cNvPicPr>
          <p:nvPr/>
        </p:nvPicPr>
        <p:blipFill>
          <a:blip r:embed="rId2">
            <a:duotone>
              <a:prstClr val="black"/>
              <a:srgbClr val="73ADA1">
                <a:tint val="45000"/>
                <a:satMod val="400000"/>
              </a:srgbClr>
            </a:duotone>
          </a:blip>
          <a:stretch>
            <a:fillRect/>
          </a:stretch>
        </p:blipFill>
        <p:spPr>
          <a:xfrm>
            <a:off x="1739027" y="2771767"/>
            <a:ext cx="400155" cy="600301"/>
          </a:xfrm>
          <a:prstGeom prst="rect">
            <a:avLst/>
          </a:prstGeom>
          <a:ln>
            <a:solidFill>
              <a:srgbClr val="659F91"/>
            </a:solidFill>
          </a:ln>
        </p:spPr>
      </p:pic>
      <p:pic>
        <p:nvPicPr>
          <p:cNvPr id="29" name="Picture 28"/>
          <p:cNvPicPr>
            <a:picLocks noChangeAspect="1"/>
          </p:cNvPicPr>
          <p:nvPr/>
        </p:nvPicPr>
        <p:blipFill>
          <a:blip r:embed="rId2">
            <a:duotone>
              <a:prstClr val="black"/>
              <a:srgbClr val="73ADA1">
                <a:tint val="45000"/>
                <a:satMod val="400000"/>
              </a:srgbClr>
            </a:duotone>
          </a:blip>
          <a:stretch>
            <a:fillRect/>
          </a:stretch>
        </p:blipFill>
        <p:spPr>
          <a:xfrm>
            <a:off x="3796962" y="2968369"/>
            <a:ext cx="404358" cy="600301"/>
          </a:xfrm>
          <a:prstGeom prst="rect">
            <a:avLst/>
          </a:prstGeom>
          <a:ln>
            <a:solidFill>
              <a:srgbClr val="659F91"/>
            </a:solidFill>
          </a:ln>
        </p:spPr>
      </p:pic>
      <p:pic>
        <p:nvPicPr>
          <p:cNvPr id="30" name="Picture 29"/>
          <p:cNvPicPr>
            <a:picLocks noChangeAspect="1"/>
          </p:cNvPicPr>
          <p:nvPr/>
        </p:nvPicPr>
        <p:blipFill>
          <a:blip r:embed="rId2">
            <a:duotone>
              <a:prstClr val="black"/>
              <a:srgbClr val="73ADA1">
                <a:tint val="45000"/>
                <a:satMod val="400000"/>
              </a:srgbClr>
            </a:duotone>
          </a:blip>
          <a:stretch>
            <a:fillRect/>
          </a:stretch>
        </p:blipFill>
        <p:spPr>
          <a:xfrm>
            <a:off x="3625468" y="2225419"/>
            <a:ext cx="404358" cy="600301"/>
          </a:xfrm>
          <a:prstGeom prst="rect">
            <a:avLst/>
          </a:prstGeom>
          <a:ln>
            <a:solidFill>
              <a:srgbClr val="659F91"/>
            </a:solidFill>
          </a:ln>
        </p:spPr>
      </p:pic>
      <p:pic>
        <p:nvPicPr>
          <p:cNvPr id="31" name="Picture 30"/>
          <p:cNvPicPr>
            <a:picLocks noChangeAspect="1"/>
          </p:cNvPicPr>
          <p:nvPr/>
        </p:nvPicPr>
        <p:blipFill>
          <a:blip r:embed="rId2">
            <a:duotone>
              <a:prstClr val="black"/>
              <a:srgbClr val="73ADA1">
                <a:tint val="45000"/>
                <a:satMod val="400000"/>
              </a:srgbClr>
            </a:duotone>
          </a:blip>
          <a:stretch>
            <a:fillRect/>
          </a:stretch>
        </p:blipFill>
        <p:spPr>
          <a:xfrm>
            <a:off x="3110984" y="2111119"/>
            <a:ext cx="404358" cy="600301"/>
          </a:xfrm>
          <a:prstGeom prst="rect">
            <a:avLst/>
          </a:prstGeom>
          <a:ln>
            <a:solidFill>
              <a:srgbClr val="659F91"/>
            </a:solidFill>
          </a:ln>
        </p:spPr>
      </p:pic>
      <p:pic>
        <p:nvPicPr>
          <p:cNvPr id="32" name="Picture 31"/>
          <p:cNvPicPr>
            <a:picLocks noChangeAspect="1"/>
          </p:cNvPicPr>
          <p:nvPr/>
        </p:nvPicPr>
        <p:blipFill>
          <a:blip r:embed="rId2">
            <a:duotone>
              <a:prstClr val="black"/>
              <a:srgbClr val="73ADA1">
                <a:tint val="45000"/>
                <a:satMod val="400000"/>
              </a:srgbClr>
            </a:duotone>
          </a:blip>
          <a:stretch>
            <a:fillRect/>
          </a:stretch>
        </p:blipFill>
        <p:spPr>
          <a:xfrm>
            <a:off x="4654436" y="1825369"/>
            <a:ext cx="404358" cy="600301"/>
          </a:xfrm>
          <a:prstGeom prst="rect">
            <a:avLst/>
          </a:prstGeom>
          <a:ln>
            <a:solidFill>
              <a:srgbClr val="659F91"/>
            </a:solidFill>
          </a:ln>
        </p:spPr>
      </p:pic>
      <p:pic>
        <p:nvPicPr>
          <p:cNvPr id="33" name="Picture 32"/>
          <p:cNvPicPr>
            <a:picLocks noChangeAspect="1"/>
          </p:cNvPicPr>
          <p:nvPr/>
        </p:nvPicPr>
        <p:blipFill>
          <a:blip r:embed="rId2">
            <a:duotone>
              <a:prstClr val="black"/>
              <a:srgbClr val="73ADA1">
                <a:tint val="45000"/>
                <a:satMod val="400000"/>
              </a:srgbClr>
            </a:duotone>
          </a:blip>
          <a:stretch>
            <a:fillRect/>
          </a:stretch>
        </p:blipFill>
        <p:spPr>
          <a:xfrm>
            <a:off x="4254282" y="3254119"/>
            <a:ext cx="404358" cy="600301"/>
          </a:xfrm>
          <a:prstGeom prst="rect">
            <a:avLst/>
          </a:prstGeom>
          <a:ln>
            <a:solidFill>
              <a:srgbClr val="659F91"/>
            </a:solidFill>
          </a:ln>
        </p:spPr>
      </p:pic>
      <p:pic>
        <p:nvPicPr>
          <p:cNvPr id="34" name="Picture 33"/>
          <p:cNvPicPr>
            <a:picLocks noChangeAspect="1"/>
          </p:cNvPicPr>
          <p:nvPr/>
        </p:nvPicPr>
        <p:blipFill>
          <a:blip r:embed="rId2">
            <a:duotone>
              <a:prstClr val="black"/>
              <a:srgbClr val="73ADA1">
                <a:tint val="45000"/>
                <a:satMod val="400000"/>
              </a:srgbClr>
            </a:duotone>
          </a:blip>
          <a:stretch>
            <a:fillRect/>
          </a:stretch>
        </p:blipFill>
        <p:spPr>
          <a:xfrm>
            <a:off x="4254282" y="2511169"/>
            <a:ext cx="404358" cy="600301"/>
          </a:xfrm>
          <a:prstGeom prst="rect">
            <a:avLst/>
          </a:prstGeom>
          <a:ln>
            <a:solidFill>
              <a:srgbClr val="659F91"/>
            </a:solidFill>
          </a:ln>
        </p:spPr>
      </p:pic>
      <p:pic>
        <p:nvPicPr>
          <p:cNvPr id="35" name="Picture 34"/>
          <p:cNvPicPr>
            <a:picLocks noChangeAspect="1"/>
          </p:cNvPicPr>
          <p:nvPr/>
        </p:nvPicPr>
        <p:blipFill>
          <a:blip r:embed="rId2">
            <a:duotone>
              <a:prstClr val="black"/>
              <a:srgbClr val="73ADA1">
                <a:tint val="45000"/>
                <a:satMod val="400000"/>
              </a:srgbClr>
            </a:duotone>
          </a:blip>
          <a:stretch>
            <a:fillRect/>
          </a:stretch>
        </p:blipFill>
        <p:spPr>
          <a:xfrm>
            <a:off x="4082787" y="1768219"/>
            <a:ext cx="404358" cy="600301"/>
          </a:xfrm>
          <a:prstGeom prst="rect">
            <a:avLst/>
          </a:prstGeom>
          <a:ln>
            <a:solidFill>
              <a:srgbClr val="659F91"/>
            </a:solidFill>
          </a:ln>
        </p:spPr>
      </p:pic>
      <p:pic>
        <p:nvPicPr>
          <p:cNvPr id="36" name="Picture 35"/>
          <p:cNvPicPr>
            <a:picLocks noChangeAspect="1"/>
          </p:cNvPicPr>
          <p:nvPr/>
        </p:nvPicPr>
        <p:blipFill>
          <a:blip r:embed="rId2">
            <a:duotone>
              <a:prstClr val="black"/>
              <a:srgbClr val="73ADA1">
                <a:tint val="45000"/>
                <a:satMod val="400000"/>
              </a:srgbClr>
            </a:duotone>
          </a:blip>
          <a:stretch>
            <a:fillRect/>
          </a:stretch>
        </p:blipFill>
        <p:spPr>
          <a:xfrm>
            <a:off x="3568303" y="1539619"/>
            <a:ext cx="404358" cy="600301"/>
          </a:xfrm>
          <a:prstGeom prst="rect">
            <a:avLst/>
          </a:prstGeom>
          <a:ln>
            <a:solidFill>
              <a:srgbClr val="659F91"/>
            </a:solidFill>
          </a:ln>
        </p:spPr>
      </p:pic>
      <p:pic>
        <p:nvPicPr>
          <p:cNvPr id="40" name="Picture 39"/>
          <p:cNvPicPr>
            <a:picLocks noChangeAspect="1"/>
          </p:cNvPicPr>
          <p:nvPr/>
        </p:nvPicPr>
        <p:blipFill>
          <a:blip r:embed="rId2">
            <a:duotone>
              <a:prstClr val="black"/>
              <a:srgbClr val="73ADA1">
                <a:tint val="45000"/>
                <a:satMod val="400000"/>
              </a:srgbClr>
            </a:duotone>
          </a:blip>
          <a:stretch>
            <a:fillRect/>
          </a:stretch>
        </p:blipFill>
        <p:spPr>
          <a:xfrm>
            <a:off x="3591578" y="3597019"/>
            <a:ext cx="404358" cy="600301"/>
          </a:xfrm>
          <a:prstGeom prst="rect">
            <a:avLst/>
          </a:prstGeom>
          <a:ln>
            <a:solidFill>
              <a:srgbClr val="659F91"/>
            </a:solidFill>
          </a:ln>
        </p:spPr>
      </p:pic>
      <p:pic>
        <p:nvPicPr>
          <p:cNvPr id="41" name="Picture 40"/>
          <p:cNvPicPr>
            <a:picLocks noChangeAspect="1"/>
          </p:cNvPicPr>
          <p:nvPr/>
        </p:nvPicPr>
        <p:blipFill>
          <a:blip r:embed="rId2">
            <a:duotone>
              <a:prstClr val="black"/>
              <a:srgbClr val="73ADA1">
                <a:tint val="45000"/>
                <a:satMod val="400000"/>
              </a:srgbClr>
            </a:duotone>
          </a:blip>
          <a:stretch>
            <a:fillRect/>
          </a:stretch>
        </p:blipFill>
        <p:spPr>
          <a:xfrm>
            <a:off x="4768766" y="3539869"/>
            <a:ext cx="404358" cy="600301"/>
          </a:xfrm>
          <a:prstGeom prst="rect">
            <a:avLst/>
          </a:prstGeom>
          <a:ln>
            <a:solidFill>
              <a:srgbClr val="659F91"/>
            </a:solidFill>
          </a:ln>
        </p:spPr>
      </p:pic>
      <p:pic>
        <p:nvPicPr>
          <p:cNvPr id="42" name="Picture 41"/>
          <p:cNvPicPr>
            <a:picLocks noChangeAspect="1"/>
          </p:cNvPicPr>
          <p:nvPr/>
        </p:nvPicPr>
        <p:blipFill>
          <a:blip r:embed="rId2">
            <a:duotone>
              <a:prstClr val="black"/>
              <a:srgbClr val="73ADA1">
                <a:tint val="45000"/>
                <a:satMod val="400000"/>
              </a:srgbClr>
            </a:duotone>
          </a:blip>
          <a:stretch>
            <a:fillRect/>
          </a:stretch>
        </p:blipFill>
        <p:spPr>
          <a:xfrm>
            <a:off x="4425776" y="1082419"/>
            <a:ext cx="404358" cy="600301"/>
          </a:xfrm>
          <a:prstGeom prst="rect">
            <a:avLst/>
          </a:prstGeom>
          <a:ln>
            <a:solidFill>
              <a:srgbClr val="659F91"/>
            </a:solidFill>
          </a:ln>
        </p:spPr>
      </p:pic>
      <p:pic>
        <p:nvPicPr>
          <p:cNvPr id="43" name="Picture 42"/>
          <p:cNvPicPr>
            <a:picLocks noChangeAspect="1"/>
          </p:cNvPicPr>
          <p:nvPr/>
        </p:nvPicPr>
        <p:blipFill>
          <a:blip r:embed="rId2">
            <a:duotone>
              <a:prstClr val="black"/>
              <a:srgbClr val="73ADA1">
                <a:tint val="45000"/>
                <a:satMod val="400000"/>
              </a:srgbClr>
            </a:duotone>
          </a:blip>
          <a:stretch>
            <a:fillRect/>
          </a:stretch>
        </p:blipFill>
        <p:spPr>
          <a:xfrm>
            <a:off x="2882324" y="3539869"/>
            <a:ext cx="404358" cy="600301"/>
          </a:xfrm>
          <a:prstGeom prst="rect">
            <a:avLst/>
          </a:prstGeom>
          <a:ln>
            <a:solidFill>
              <a:srgbClr val="659F91"/>
            </a:solidFill>
          </a:ln>
        </p:spPr>
      </p:pic>
      <p:pic>
        <p:nvPicPr>
          <p:cNvPr id="45" name="Picture 44"/>
          <p:cNvPicPr>
            <a:picLocks noChangeAspect="1"/>
          </p:cNvPicPr>
          <p:nvPr/>
        </p:nvPicPr>
        <p:blipFill>
          <a:blip r:embed="rId2">
            <a:duotone>
              <a:prstClr val="black"/>
              <a:srgbClr val="73ADA1">
                <a:tint val="45000"/>
                <a:satMod val="400000"/>
              </a:srgbClr>
            </a:duotone>
          </a:blip>
          <a:stretch>
            <a:fillRect/>
          </a:stretch>
        </p:blipFill>
        <p:spPr>
          <a:xfrm>
            <a:off x="5111755" y="2168269"/>
            <a:ext cx="404358" cy="600301"/>
          </a:xfrm>
          <a:prstGeom prst="rect">
            <a:avLst/>
          </a:prstGeom>
          <a:ln>
            <a:solidFill>
              <a:srgbClr val="659F91"/>
            </a:solidFill>
          </a:ln>
        </p:spPr>
      </p:pic>
      <p:pic>
        <p:nvPicPr>
          <p:cNvPr id="44" name="Picture 43"/>
          <p:cNvPicPr>
            <a:picLocks noChangeAspect="1"/>
          </p:cNvPicPr>
          <p:nvPr/>
        </p:nvPicPr>
        <p:blipFill>
          <a:blip r:embed="rId2">
            <a:duotone>
              <a:prstClr val="black"/>
              <a:srgbClr val="73ADA1">
                <a:tint val="45000"/>
                <a:satMod val="400000"/>
              </a:srgbClr>
            </a:duotone>
          </a:blip>
          <a:stretch>
            <a:fillRect/>
          </a:stretch>
        </p:blipFill>
        <p:spPr>
          <a:xfrm>
            <a:off x="5340414" y="3254119"/>
            <a:ext cx="404358" cy="600301"/>
          </a:xfrm>
          <a:prstGeom prst="rect">
            <a:avLst/>
          </a:prstGeom>
          <a:ln>
            <a:solidFill>
              <a:srgbClr val="659F91"/>
            </a:solidFill>
          </a:ln>
        </p:spPr>
      </p:pic>
      <p:cxnSp>
        <p:nvCxnSpPr>
          <p:cNvPr id="38" name="Straight Connector 37"/>
          <p:cNvCxnSpPr/>
          <p:nvPr/>
        </p:nvCxnSpPr>
        <p:spPr>
          <a:xfrm flipH="1">
            <a:off x="938718" y="2555743"/>
            <a:ext cx="5487829" cy="0"/>
          </a:xfrm>
          <a:prstGeom prst="line">
            <a:avLst/>
          </a:prstGeom>
          <a:ln w="76200" cmpd="sng">
            <a:solidFill>
              <a:srgbClr val="247A99"/>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938718" y="3074657"/>
            <a:ext cx="5602159" cy="57150"/>
          </a:xfrm>
          <a:prstGeom prst="line">
            <a:avLst/>
          </a:prstGeom>
          <a:ln w="76200" cmpd="sng">
            <a:solidFill>
              <a:srgbClr val="247A99"/>
            </a:solidFill>
            <a:prstDash val="solid"/>
            <a:headEnd type="none"/>
            <a:tailEnd type="triangle" w="lg" len="lg"/>
          </a:ln>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p:nvPicPr>
        <p:blipFill>
          <a:blip r:embed="rId2">
            <a:duotone>
              <a:prstClr val="black"/>
              <a:srgbClr val="73ADA1">
                <a:tint val="45000"/>
                <a:satMod val="400000"/>
              </a:srgbClr>
            </a:duotone>
          </a:blip>
          <a:stretch>
            <a:fillRect/>
          </a:stretch>
        </p:blipFill>
        <p:spPr>
          <a:xfrm>
            <a:off x="1259632" y="3275823"/>
            <a:ext cx="404358" cy="600301"/>
          </a:xfrm>
          <a:prstGeom prst="rect">
            <a:avLst/>
          </a:prstGeom>
          <a:ln>
            <a:solidFill>
              <a:srgbClr val="659F91"/>
            </a:solidFill>
          </a:ln>
        </p:spPr>
      </p:pic>
      <p:pic>
        <p:nvPicPr>
          <p:cNvPr id="48" name="Picture 47"/>
          <p:cNvPicPr>
            <a:picLocks noChangeAspect="1"/>
          </p:cNvPicPr>
          <p:nvPr/>
        </p:nvPicPr>
        <p:blipFill>
          <a:blip r:embed="rId2">
            <a:duotone>
              <a:prstClr val="black"/>
              <a:srgbClr val="73ADA1">
                <a:tint val="45000"/>
                <a:satMod val="400000"/>
              </a:srgbClr>
            </a:duotone>
          </a:blip>
          <a:stretch>
            <a:fillRect/>
          </a:stretch>
        </p:blipFill>
        <p:spPr>
          <a:xfrm>
            <a:off x="3851920" y="971567"/>
            <a:ext cx="404358" cy="600301"/>
          </a:xfrm>
          <a:prstGeom prst="rect">
            <a:avLst/>
          </a:prstGeom>
          <a:ln>
            <a:solidFill>
              <a:srgbClr val="659F91"/>
            </a:solidFill>
          </a:ln>
        </p:spPr>
      </p:pic>
      <p:pic>
        <p:nvPicPr>
          <p:cNvPr id="49" name="Picture 48"/>
          <p:cNvPicPr>
            <a:picLocks noChangeAspect="1"/>
          </p:cNvPicPr>
          <p:nvPr/>
        </p:nvPicPr>
        <p:blipFill>
          <a:blip r:embed="rId2">
            <a:duotone>
              <a:prstClr val="black"/>
              <a:srgbClr val="73ADA1">
                <a:tint val="45000"/>
                <a:satMod val="400000"/>
              </a:srgbClr>
            </a:duotone>
          </a:blip>
          <a:stretch>
            <a:fillRect/>
          </a:stretch>
        </p:blipFill>
        <p:spPr>
          <a:xfrm>
            <a:off x="1835696" y="3563855"/>
            <a:ext cx="404358" cy="600301"/>
          </a:xfrm>
          <a:prstGeom prst="rect">
            <a:avLst/>
          </a:prstGeom>
          <a:ln>
            <a:solidFill>
              <a:srgbClr val="659F91"/>
            </a:solidFill>
          </a:ln>
        </p:spPr>
      </p:pic>
      <p:sp>
        <p:nvSpPr>
          <p:cNvPr id="2" name="TextBox 1"/>
          <p:cNvSpPr txBox="1"/>
          <p:nvPr/>
        </p:nvSpPr>
        <p:spPr>
          <a:xfrm>
            <a:off x="6660232" y="402793"/>
            <a:ext cx="2411760" cy="4401205"/>
          </a:xfrm>
          <a:prstGeom prst="rect">
            <a:avLst/>
          </a:prstGeom>
          <a:noFill/>
        </p:spPr>
        <p:txBody>
          <a:bodyPr wrap="square" rtlCol="0">
            <a:spAutoFit/>
          </a:bodyPr>
          <a:lstStyle/>
          <a:p>
            <a:pPr algn="ctr"/>
            <a:r>
              <a:rPr lang="en-US" sz="2800" dirty="0">
                <a:solidFill>
                  <a:srgbClr val="2889AB"/>
                </a:solidFill>
                <a:latin typeface="Avenir Book"/>
                <a:cs typeface="Avenir Book"/>
              </a:rPr>
              <a:t>80% </a:t>
            </a:r>
            <a:r>
              <a:rPr lang="en-US" sz="2800" dirty="0" smtClean="0">
                <a:solidFill>
                  <a:srgbClr val="2889AB"/>
                </a:solidFill>
                <a:latin typeface="Avenir Book"/>
                <a:cs typeface="Avenir Book"/>
              </a:rPr>
              <a:t>of </a:t>
            </a:r>
            <a:r>
              <a:rPr lang="en-US" sz="2800" dirty="0">
                <a:solidFill>
                  <a:srgbClr val="2889AB"/>
                </a:solidFill>
                <a:latin typeface="Avenir Book"/>
                <a:cs typeface="Avenir Book"/>
              </a:rPr>
              <a:t>data center traffic isn’t screened by perimeter controls for </a:t>
            </a:r>
            <a:r>
              <a:rPr lang="en-US" sz="2800" dirty="0" smtClean="0">
                <a:solidFill>
                  <a:srgbClr val="2889AB"/>
                </a:solidFill>
                <a:latin typeface="Avenir Book"/>
                <a:cs typeface="Avenir Book"/>
              </a:rPr>
              <a:t>suspicious/ </a:t>
            </a:r>
            <a:r>
              <a:rPr lang="en-US" sz="2800" dirty="0">
                <a:solidFill>
                  <a:srgbClr val="2889AB"/>
                </a:solidFill>
                <a:latin typeface="Avenir Book"/>
                <a:cs typeface="Avenir Book"/>
              </a:rPr>
              <a:t>unauthorized behavior or application misuse. </a:t>
            </a:r>
          </a:p>
        </p:txBody>
      </p:sp>
    </p:spTree>
    <p:extLst>
      <p:ext uri="{BB962C8B-B14F-4D97-AF65-F5344CB8AC3E}">
        <p14:creationId xmlns:p14="http://schemas.microsoft.com/office/powerpoint/2010/main" val="6671880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hape 180"/>
          <p:cNvSpPr/>
          <p:nvPr/>
        </p:nvSpPr>
        <p:spPr>
          <a:xfrm>
            <a:off x="3200042" y="1085850"/>
            <a:ext cx="5716489" cy="3428999"/>
          </a:xfrm>
          <a:custGeom>
            <a:avLst/>
            <a:gdLst/>
            <a:ahLst/>
            <a:cxnLst/>
            <a:rect l="0" t="0" r="0" b="0"/>
            <a:pathLst>
              <a:path w="120000" h="120000" extrusionOk="0">
                <a:moveTo>
                  <a:pt x="109802" y="62427"/>
                </a:moveTo>
                <a:cubicBezTo>
                  <a:pt x="110750" y="58265"/>
                  <a:pt x="111225" y="53410"/>
                  <a:pt x="111225" y="48901"/>
                </a:cubicBezTo>
                <a:cubicBezTo>
                  <a:pt x="111225" y="21849"/>
                  <a:pt x="96284" y="0"/>
                  <a:pt x="77786" y="0"/>
                </a:cubicBezTo>
                <a:cubicBezTo>
                  <a:pt x="64031" y="0"/>
                  <a:pt x="52173" y="11791"/>
                  <a:pt x="46956" y="29132"/>
                </a:cubicBezTo>
                <a:cubicBezTo>
                  <a:pt x="44110" y="26358"/>
                  <a:pt x="40316" y="24971"/>
                  <a:pt x="36521" y="24971"/>
                </a:cubicBezTo>
                <a:cubicBezTo>
                  <a:pt x="25138" y="24971"/>
                  <a:pt x="16126" y="38497"/>
                  <a:pt x="16126" y="54797"/>
                </a:cubicBezTo>
                <a:cubicBezTo>
                  <a:pt x="16126" y="56878"/>
                  <a:pt x="16126" y="58959"/>
                  <a:pt x="16363" y="60693"/>
                </a:cubicBezTo>
                <a:cubicBezTo>
                  <a:pt x="7114" y="63468"/>
                  <a:pt x="0" y="75606"/>
                  <a:pt x="0" y="90173"/>
                </a:cubicBezTo>
                <a:cubicBezTo>
                  <a:pt x="0" y="106473"/>
                  <a:pt x="9249" y="120000"/>
                  <a:pt x="20632" y="120000"/>
                </a:cubicBezTo>
                <a:cubicBezTo>
                  <a:pt x="21581" y="120000"/>
                  <a:pt x="22766" y="120000"/>
                  <a:pt x="23715" y="119653"/>
                </a:cubicBezTo>
                <a:cubicBezTo>
                  <a:pt x="23715" y="120000"/>
                  <a:pt x="23715" y="120000"/>
                  <a:pt x="23715" y="120000"/>
                </a:cubicBezTo>
                <a:cubicBezTo>
                  <a:pt x="96758" y="120000"/>
                  <a:pt x="96758" y="120000"/>
                  <a:pt x="96758" y="120000"/>
                </a:cubicBezTo>
                <a:cubicBezTo>
                  <a:pt x="96758" y="120000"/>
                  <a:pt x="96758" y="120000"/>
                  <a:pt x="96758" y="120000"/>
                </a:cubicBezTo>
                <a:cubicBezTo>
                  <a:pt x="97470" y="120000"/>
                  <a:pt x="97944" y="120000"/>
                  <a:pt x="98656" y="120000"/>
                </a:cubicBezTo>
                <a:cubicBezTo>
                  <a:pt x="110513" y="120000"/>
                  <a:pt x="120000" y="106127"/>
                  <a:pt x="120000" y="88786"/>
                </a:cubicBezTo>
                <a:cubicBezTo>
                  <a:pt x="120000" y="77687"/>
                  <a:pt x="115968" y="67976"/>
                  <a:pt x="109802" y="62427"/>
                </a:cubicBezTo>
                <a:close/>
              </a:path>
            </a:pathLst>
          </a:custGeom>
          <a:solidFill>
            <a:srgbClr val="95B3D7">
              <a:alpha val="76000"/>
            </a:srgbClr>
          </a:solidFill>
          <a:ln w="9525" cap="flat" cmpd="sng">
            <a:solidFill>
              <a:schemeClr val="lt1"/>
            </a:solidFill>
            <a:prstDash val="solid"/>
            <a:round/>
            <a:headEnd type="none" w="med" len="med"/>
            <a:tailEnd type="none" w="med" len="med"/>
          </a:ln>
          <a:effectLst>
            <a:glow rad="228600">
              <a:schemeClr val="accent1">
                <a:satMod val="175000"/>
                <a:alpha val="40000"/>
              </a:schemeClr>
            </a:glow>
          </a:effectLst>
        </p:spPr>
        <p:txBody>
          <a:bodyPr lIns="51363" tIns="25709" rIns="51363" bIns="25709" anchor="t" anchorCtr="0">
            <a:noAutofit/>
          </a:bodyPr>
          <a:lstStyle/>
          <a:p>
            <a:endParaRPr>
              <a:solidFill>
                <a:srgbClr val="2889AB"/>
              </a:solidFill>
              <a:latin typeface="Avenir Book"/>
              <a:ea typeface="Proxima Nova" charset="0"/>
              <a:cs typeface="Avenir Book"/>
            </a:endParaRPr>
          </a:p>
        </p:txBody>
      </p:sp>
      <p:sp>
        <p:nvSpPr>
          <p:cNvPr id="4" name="TextBox 3"/>
          <p:cNvSpPr txBox="1"/>
          <p:nvPr/>
        </p:nvSpPr>
        <p:spPr>
          <a:xfrm>
            <a:off x="146248" y="65832"/>
            <a:ext cx="8458200" cy="561702"/>
          </a:xfrm>
          <a:prstGeom prst="rect">
            <a:avLst/>
          </a:prstGeom>
          <a:noFill/>
        </p:spPr>
        <p:txBody>
          <a:bodyPr wrap="square" lIns="68589" tIns="34295" rIns="68589" bIns="34295" rtlCol="0">
            <a:spAutoFit/>
          </a:bodyPr>
          <a:lstStyle/>
          <a:p>
            <a:r>
              <a:rPr lang="en-US" sz="3200" dirty="0" smtClean="0">
                <a:solidFill>
                  <a:srgbClr val="2889AB"/>
                </a:solidFill>
                <a:latin typeface="Avenir Book"/>
                <a:cs typeface="Avenir Book"/>
              </a:rPr>
              <a:t>…we’re </a:t>
            </a:r>
            <a:r>
              <a:rPr lang="en-US" sz="3200" dirty="0">
                <a:solidFill>
                  <a:srgbClr val="2889AB"/>
                </a:solidFill>
                <a:latin typeface="Avenir Book"/>
                <a:cs typeface="Avenir Book"/>
              </a:rPr>
              <a:t>blind inside the </a:t>
            </a:r>
            <a:r>
              <a:rPr lang="en-US" sz="3200" dirty="0" smtClean="0">
                <a:solidFill>
                  <a:srgbClr val="2889AB"/>
                </a:solidFill>
                <a:latin typeface="Avenir Book"/>
                <a:cs typeface="Avenir Book"/>
              </a:rPr>
              <a:t>cloud</a:t>
            </a:r>
            <a:endParaRPr lang="en-US" sz="3200" i="1" dirty="0">
              <a:solidFill>
                <a:srgbClr val="2889AB"/>
              </a:solidFill>
              <a:latin typeface="Avenir Book"/>
              <a:ea typeface="Roboto" pitchFamily="2" charset="0"/>
              <a:cs typeface="Avenir Book"/>
            </a:endParaRPr>
          </a:p>
        </p:txBody>
      </p:sp>
      <p:sp>
        <p:nvSpPr>
          <p:cNvPr id="2" name="TextBox 1"/>
          <p:cNvSpPr txBox="1"/>
          <p:nvPr/>
        </p:nvSpPr>
        <p:spPr>
          <a:xfrm>
            <a:off x="251520" y="915566"/>
            <a:ext cx="3816424" cy="2654583"/>
          </a:xfrm>
          <a:prstGeom prst="rect">
            <a:avLst/>
          </a:prstGeom>
          <a:noFill/>
        </p:spPr>
        <p:txBody>
          <a:bodyPr wrap="square" lIns="68589" tIns="34295" rIns="68589" bIns="34295" rtlCol="0">
            <a:spAutoFit/>
          </a:bodyPr>
          <a:lstStyle/>
          <a:p>
            <a:r>
              <a:rPr lang="en-US" sz="2400" dirty="0">
                <a:solidFill>
                  <a:srgbClr val="2889AB"/>
                </a:solidFill>
                <a:latin typeface="Avenir Book"/>
                <a:cs typeface="Avenir Book"/>
              </a:rPr>
              <a:t>Most companies aren’t instrumented for east-west traffic visibility </a:t>
            </a:r>
            <a:r>
              <a:rPr lang="en-US" sz="2400" dirty="0" smtClean="0">
                <a:solidFill>
                  <a:srgbClr val="2889AB"/>
                </a:solidFill>
                <a:latin typeface="Avenir Book"/>
                <a:cs typeface="Avenir Book"/>
              </a:rPr>
              <a:t>inside their virtual data centers and cloud so </a:t>
            </a:r>
            <a:r>
              <a:rPr lang="en-US" sz="2400" dirty="0">
                <a:solidFill>
                  <a:srgbClr val="2889AB"/>
                </a:solidFill>
                <a:latin typeface="Avenir Book"/>
                <a:cs typeface="Avenir Book"/>
              </a:rPr>
              <a:t>they see very little of the actual data communications</a:t>
            </a:r>
          </a:p>
        </p:txBody>
      </p:sp>
      <p:pic>
        <p:nvPicPr>
          <p:cNvPr id="3" name="Picture 2"/>
          <p:cNvPicPr>
            <a:picLocks noChangeAspect="1"/>
          </p:cNvPicPr>
          <p:nvPr/>
        </p:nvPicPr>
        <p:blipFill>
          <a:blip r:embed="rId2"/>
          <a:stretch>
            <a:fillRect/>
          </a:stretch>
        </p:blipFill>
        <p:spPr>
          <a:xfrm>
            <a:off x="4343340" y="2057401"/>
            <a:ext cx="3678799" cy="2207528"/>
          </a:xfrm>
          <a:prstGeom prst="rect">
            <a:avLst/>
          </a:prstGeom>
          <a:ln>
            <a:noFill/>
          </a:ln>
          <a:effectLst>
            <a:softEdge rad="112500"/>
          </a:effectLst>
        </p:spPr>
      </p:pic>
    </p:spTree>
    <p:extLst>
      <p:ext uri="{BB962C8B-B14F-4D97-AF65-F5344CB8AC3E}">
        <p14:creationId xmlns:p14="http://schemas.microsoft.com/office/powerpoint/2010/main" val="15767808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24045" y="1829016"/>
            <a:ext cx="1510586" cy="2038878"/>
          </a:xfrm>
          <a:prstGeom prst="rect">
            <a:avLst/>
          </a:prstGeom>
          <a:noFill/>
          <a:ln w="1270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dirty="0">
              <a:solidFill>
                <a:srgbClr val="2889AB"/>
              </a:solidFill>
              <a:latin typeface="Avenir Book"/>
              <a:cs typeface="Avenir Book"/>
            </a:endParaRPr>
          </a:p>
        </p:txBody>
      </p:sp>
      <p:sp>
        <p:nvSpPr>
          <p:cNvPr id="6" name="Rectangle 5"/>
          <p:cNvSpPr/>
          <p:nvPr/>
        </p:nvSpPr>
        <p:spPr>
          <a:xfrm>
            <a:off x="5524046" y="1778450"/>
            <a:ext cx="1510585" cy="117253"/>
          </a:xfrm>
          <a:prstGeom prst="rect">
            <a:avLst/>
          </a:prstGeom>
          <a:solidFill>
            <a:schemeClr val="accent4"/>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dirty="0">
              <a:solidFill>
                <a:srgbClr val="2889AB"/>
              </a:solidFill>
              <a:latin typeface="Avenir Book"/>
              <a:cs typeface="Avenir Book"/>
            </a:endParaRPr>
          </a:p>
        </p:txBody>
      </p:sp>
      <p:sp>
        <p:nvSpPr>
          <p:cNvPr id="7" name="Rectangle 6"/>
          <p:cNvSpPr/>
          <p:nvPr/>
        </p:nvSpPr>
        <p:spPr>
          <a:xfrm>
            <a:off x="3816708" y="1829016"/>
            <a:ext cx="1510586" cy="2038878"/>
          </a:xfrm>
          <a:prstGeom prst="rect">
            <a:avLst/>
          </a:prstGeom>
          <a:noFill/>
          <a:ln w="12700" cmpd="sng">
            <a:solidFill>
              <a:srgbClr val="2889AB"/>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dirty="0">
              <a:solidFill>
                <a:srgbClr val="2889AB"/>
              </a:solidFill>
              <a:latin typeface="Avenir Book"/>
              <a:cs typeface="Avenir Book"/>
            </a:endParaRPr>
          </a:p>
        </p:txBody>
      </p:sp>
      <p:sp>
        <p:nvSpPr>
          <p:cNvPr id="8" name="Rectangle 7"/>
          <p:cNvSpPr/>
          <p:nvPr/>
        </p:nvSpPr>
        <p:spPr>
          <a:xfrm>
            <a:off x="3816709" y="1778450"/>
            <a:ext cx="1510585" cy="117253"/>
          </a:xfrm>
          <a:prstGeom prst="rect">
            <a:avLst/>
          </a:prstGeom>
          <a:solidFill>
            <a:schemeClr val="accent5"/>
          </a:solidFill>
          <a:ln w="127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dirty="0">
              <a:solidFill>
                <a:srgbClr val="2889AB"/>
              </a:solidFill>
              <a:latin typeface="Avenir Book"/>
              <a:cs typeface="Avenir Book"/>
            </a:endParaRPr>
          </a:p>
        </p:txBody>
      </p:sp>
      <p:sp>
        <p:nvSpPr>
          <p:cNvPr id="9" name="Oval 8"/>
          <p:cNvSpPr/>
          <p:nvPr/>
        </p:nvSpPr>
        <p:spPr>
          <a:xfrm>
            <a:off x="4265644" y="1504999"/>
            <a:ext cx="628134" cy="628134"/>
          </a:xfrm>
          <a:prstGeom prst="ellipse">
            <a:avLst/>
          </a:prstGeom>
          <a:solidFill>
            <a:srgbClr val="FFFFFF"/>
          </a:solidFill>
          <a:ln w="12700" cmpd="sng">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dirty="0">
              <a:solidFill>
                <a:srgbClr val="2889AB"/>
              </a:solidFill>
              <a:latin typeface="Avenir Book"/>
              <a:cs typeface="Avenir Book"/>
            </a:endParaRPr>
          </a:p>
        </p:txBody>
      </p:sp>
      <p:sp>
        <p:nvSpPr>
          <p:cNvPr id="10" name="Oval 9"/>
          <p:cNvSpPr/>
          <p:nvPr/>
        </p:nvSpPr>
        <p:spPr>
          <a:xfrm>
            <a:off x="5965271" y="1504999"/>
            <a:ext cx="628134" cy="628134"/>
          </a:xfrm>
          <a:prstGeom prst="ellipse">
            <a:avLst/>
          </a:prstGeom>
          <a:solidFill>
            <a:srgbClr val="FFFFFF"/>
          </a:solidFill>
          <a:ln w="12700" cmpd="sng">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dirty="0">
              <a:solidFill>
                <a:srgbClr val="2889AB"/>
              </a:solidFill>
              <a:latin typeface="Avenir Book"/>
              <a:cs typeface="Avenir Book"/>
            </a:endParaRPr>
          </a:p>
        </p:txBody>
      </p:sp>
      <p:pic>
        <p:nvPicPr>
          <p:cNvPr id="11" name="Picture 10" descr="Detecting.png"/>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371596" y="1686571"/>
            <a:ext cx="416233" cy="264993"/>
          </a:xfrm>
          <a:prstGeom prst="rect">
            <a:avLst/>
          </a:prstGeom>
        </p:spPr>
      </p:pic>
      <p:pic>
        <p:nvPicPr>
          <p:cNvPr id="12" name="Picture 11" descr="Investigating.png"/>
          <p:cNvPicPr>
            <a:picLocks noChangeAspect="1"/>
          </p:cNvPicPr>
          <p:nvPr/>
        </p:nvPicPr>
        <p:blipFill>
          <a:blip r:embed="rId3">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6118403" y="1659425"/>
            <a:ext cx="321870" cy="319285"/>
          </a:xfrm>
          <a:prstGeom prst="rect">
            <a:avLst/>
          </a:prstGeom>
        </p:spPr>
      </p:pic>
      <p:sp>
        <p:nvSpPr>
          <p:cNvPr id="13" name="Rectangle 12"/>
          <p:cNvSpPr/>
          <p:nvPr/>
        </p:nvSpPr>
        <p:spPr>
          <a:xfrm>
            <a:off x="7231381" y="1829016"/>
            <a:ext cx="1510586" cy="2038878"/>
          </a:xfrm>
          <a:prstGeom prst="rect">
            <a:avLst/>
          </a:prstGeom>
          <a:noFill/>
          <a:ln w="12700" cmpd="sng">
            <a:solidFill>
              <a:srgbClr val="8EC140"/>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dirty="0">
              <a:solidFill>
                <a:srgbClr val="2889AB"/>
              </a:solidFill>
              <a:latin typeface="Avenir Book"/>
              <a:cs typeface="Avenir Book"/>
            </a:endParaRPr>
          </a:p>
        </p:txBody>
      </p:sp>
      <p:sp>
        <p:nvSpPr>
          <p:cNvPr id="14" name="Rectangle 13"/>
          <p:cNvSpPr/>
          <p:nvPr/>
        </p:nvSpPr>
        <p:spPr>
          <a:xfrm>
            <a:off x="7231383" y="1778450"/>
            <a:ext cx="1510585" cy="117253"/>
          </a:xfrm>
          <a:prstGeom prst="rect">
            <a:avLst/>
          </a:prstGeom>
          <a:solidFill>
            <a:schemeClr val="accent3"/>
          </a:solidFill>
          <a:ln w="1270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dirty="0">
              <a:solidFill>
                <a:srgbClr val="2889AB"/>
              </a:solidFill>
              <a:latin typeface="Avenir Book"/>
              <a:cs typeface="Avenir Book"/>
            </a:endParaRPr>
          </a:p>
        </p:txBody>
      </p:sp>
      <p:sp>
        <p:nvSpPr>
          <p:cNvPr id="15" name="TextBox 5"/>
          <p:cNvSpPr txBox="1">
            <a:spLocks noChangeArrowheads="1"/>
          </p:cNvSpPr>
          <p:nvPr/>
        </p:nvSpPr>
        <p:spPr bwMode="auto">
          <a:xfrm>
            <a:off x="7236296" y="2251206"/>
            <a:ext cx="1444221" cy="132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685295"/>
            <a:r>
              <a:rPr lang="en-US" sz="1600" b="1" dirty="0">
                <a:solidFill>
                  <a:srgbClr val="2889AB"/>
                </a:solidFill>
                <a:latin typeface="Avenir Book"/>
                <a:ea typeface="Proxima Nova" charset="0"/>
                <a:cs typeface="Avenir Book"/>
              </a:rPr>
              <a:t>Managing security across </a:t>
            </a:r>
            <a:endParaRPr lang="en-US" sz="1600" b="1" dirty="0" smtClean="0">
              <a:solidFill>
                <a:srgbClr val="2889AB"/>
              </a:solidFill>
              <a:latin typeface="Avenir Book"/>
              <a:ea typeface="Proxima Nova" charset="0"/>
              <a:cs typeface="Avenir Book"/>
            </a:endParaRPr>
          </a:p>
          <a:p>
            <a:pPr algn="ctr" defTabSz="685295"/>
            <a:r>
              <a:rPr lang="en-US" sz="1600" b="1" dirty="0" smtClean="0">
                <a:solidFill>
                  <a:srgbClr val="2889AB"/>
                </a:solidFill>
                <a:latin typeface="Avenir Book"/>
                <a:ea typeface="Proxima Nova" charset="0"/>
                <a:cs typeface="Avenir Book"/>
              </a:rPr>
              <a:t>Multi</a:t>
            </a:r>
            <a:r>
              <a:rPr lang="en-US" sz="1600" b="1" dirty="0">
                <a:solidFill>
                  <a:srgbClr val="2889AB"/>
                </a:solidFill>
                <a:latin typeface="Avenir Book"/>
                <a:ea typeface="Proxima Nova" charset="0"/>
                <a:cs typeface="Avenir Book"/>
              </a:rPr>
              <a:t>-Cloud Environments</a:t>
            </a:r>
          </a:p>
        </p:txBody>
      </p:sp>
      <p:sp>
        <p:nvSpPr>
          <p:cNvPr id="16" name="TextBox 5"/>
          <p:cNvSpPr txBox="1">
            <a:spLocks noChangeArrowheads="1"/>
          </p:cNvSpPr>
          <p:nvPr/>
        </p:nvSpPr>
        <p:spPr bwMode="auto">
          <a:xfrm>
            <a:off x="5486638" y="2251206"/>
            <a:ext cx="1600617" cy="1569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2" tIns="45706" rIns="91412" bIns="45706">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685295"/>
            <a:r>
              <a:rPr lang="en-US" sz="1600" b="1" dirty="0">
                <a:solidFill>
                  <a:srgbClr val="2889AB"/>
                </a:solidFill>
                <a:latin typeface="Avenir Book"/>
                <a:ea typeface="Proxima Nova" charset="0"/>
                <a:cs typeface="Avenir Book"/>
              </a:rPr>
              <a:t>Investigating security incidents Incident Response and </a:t>
            </a:r>
          </a:p>
          <a:p>
            <a:pPr algn="ctr" defTabSz="685295"/>
            <a:r>
              <a:rPr lang="en-US" sz="1600" b="1" dirty="0">
                <a:solidFill>
                  <a:srgbClr val="2889AB"/>
                </a:solidFill>
                <a:latin typeface="Avenir Book"/>
                <a:ea typeface="Proxima Nova" charset="0"/>
                <a:cs typeface="Avenir Book"/>
              </a:rPr>
              <a:t>Forensics</a:t>
            </a:r>
          </a:p>
        </p:txBody>
      </p:sp>
      <p:sp>
        <p:nvSpPr>
          <p:cNvPr id="17" name="Rectangle 16"/>
          <p:cNvSpPr/>
          <p:nvPr/>
        </p:nvSpPr>
        <p:spPr>
          <a:xfrm>
            <a:off x="2109371" y="1829016"/>
            <a:ext cx="1510586" cy="2038878"/>
          </a:xfrm>
          <a:prstGeom prst="rect">
            <a:avLst/>
          </a:prstGeom>
          <a:no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dirty="0">
              <a:solidFill>
                <a:srgbClr val="2889AB"/>
              </a:solidFill>
              <a:latin typeface="Avenir Book"/>
              <a:cs typeface="Avenir Book"/>
            </a:endParaRPr>
          </a:p>
        </p:txBody>
      </p:sp>
      <p:sp>
        <p:nvSpPr>
          <p:cNvPr id="18" name="Rectangle 17"/>
          <p:cNvSpPr/>
          <p:nvPr/>
        </p:nvSpPr>
        <p:spPr>
          <a:xfrm>
            <a:off x="2109372" y="1778450"/>
            <a:ext cx="1510585" cy="117253"/>
          </a:xfrm>
          <a:prstGeom prst="rect">
            <a:avLst/>
          </a:prstGeom>
          <a:solidFill>
            <a:schemeClr val="accent2"/>
          </a:solid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dirty="0">
              <a:solidFill>
                <a:srgbClr val="2889AB"/>
              </a:solidFill>
              <a:latin typeface="Avenir Book"/>
              <a:cs typeface="Avenir Book"/>
            </a:endParaRPr>
          </a:p>
        </p:txBody>
      </p:sp>
      <p:sp>
        <p:nvSpPr>
          <p:cNvPr id="19" name="TextBox 4"/>
          <p:cNvSpPr txBox="1">
            <a:spLocks noChangeArrowheads="1"/>
          </p:cNvSpPr>
          <p:nvPr/>
        </p:nvSpPr>
        <p:spPr bwMode="auto">
          <a:xfrm>
            <a:off x="2113910" y="2251205"/>
            <a:ext cx="1486286" cy="107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685295"/>
            <a:r>
              <a:rPr lang="en-US" sz="1600" b="1" dirty="0">
                <a:solidFill>
                  <a:srgbClr val="2889AB"/>
                </a:solidFill>
                <a:latin typeface="Avenir Book"/>
                <a:ea typeface="Proxima Nova" charset="0"/>
                <a:cs typeface="Avenir Book"/>
              </a:rPr>
              <a:t>Visibility </a:t>
            </a:r>
            <a:r>
              <a:rPr lang="en-US" sz="1600" b="1" dirty="0" smtClean="0">
                <a:solidFill>
                  <a:srgbClr val="2889AB"/>
                </a:solidFill>
                <a:latin typeface="Avenir Book"/>
                <a:ea typeface="Proxima Nova" charset="0"/>
                <a:cs typeface="Avenir Book"/>
              </a:rPr>
              <a:t>and </a:t>
            </a:r>
            <a:endParaRPr lang="en-US" sz="1600" b="1" dirty="0">
              <a:solidFill>
                <a:srgbClr val="2889AB"/>
              </a:solidFill>
              <a:latin typeface="Avenir Book"/>
              <a:ea typeface="Proxima Nova" charset="0"/>
              <a:cs typeface="Avenir Book"/>
            </a:endParaRPr>
          </a:p>
          <a:p>
            <a:pPr algn="ctr" defTabSz="685295"/>
            <a:r>
              <a:rPr lang="en-US" sz="1600" b="1" dirty="0" smtClean="0">
                <a:solidFill>
                  <a:srgbClr val="2889AB"/>
                </a:solidFill>
                <a:latin typeface="Avenir Book"/>
                <a:ea typeface="Proxima Nova" charset="0"/>
                <a:cs typeface="Avenir Book"/>
              </a:rPr>
              <a:t>monitoring </a:t>
            </a:r>
            <a:r>
              <a:rPr lang="en-US" sz="1600" b="1" dirty="0">
                <a:solidFill>
                  <a:srgbClr val="2889AB"/>
                </a:solidFill>
                <a:latin typeface="Avenir Book"/>
                <a:ea typeface="Proxima Nova" charset="0"/>
                <a:cs typeface="Avenir Book"/>
              </a:rPr>
              <a:t>of applications</a:t>
            </a:r>
            <a:br>
              <a:rPr lang="en-US" sz="1600" b="1" dirty="0">
                <a:solidFill>
                  <a:srgbClr val="2889AB"/>
                </a:solidFill>
                <a:latin typeface="Avenir Book"/>
                <a:ea typeface="Proxima Nova" charset="0"/>
                <a:cs typeface="Avenir Book"/>
              </a:rPr>
            </a:br>
            <a:r>
              <a:rPr lang="en-US" sz="1600" b="1" dirty="0">
                <a:solidFill>
                  <a:srgbClr val="2889AB"/>
                </a:solidFill>
                <a:latin typeface="Avenir Book"/>
                <a:ea typeface="Proxima Nova" charset="0"/>
                <a:cs typeface="Avenir Book"/>
              </a:rPr>
              <a:t>and users</a:t>
            </a:r>
          </a:p>
        </p:txBody>
      </p:sp>
      <p:sp>
        <p:nvSpPr>
          <p:cNvPr id="20" name="Rectangle 19"/>
          <p:cNvSpPr/>
          <p:nvPr/>
        </p:nvSpPr>
        <p:spPr>
          <a:xfrm>
            <a:off x="402034" y="1829016"/>
            <a:ext cx="1510586" cy="2038878"/>
          </a:xfrm>
          <a:prstGeom prst="rect">
            <a:avLst/>
          </a:prstGeom>
          <a:no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dirty="0">
              <a:solidFill>
                <a:srgbClr val="2889AB"/>
              </a:solidFill>
              <a:latin typeface="Avenir Book"/>
              <a:cs typeface="Avenir Book"/>
            </a:endParaRPr>
          </a:p>
        </p:txBody>
      </p:sp>
      <p:sp>
        <p:nvSpPr>
          <p:cNvPr id="21" name="Rectangle 20"/>
          <p:cNvSpPr/>
          <p:nvPr/>
        </p:nvSpPr>
        <p:spPr>
          <a:xfrm>
            <a:off x="402035" y="1778450"/>
            <a:ext cx="1510585" cy="117253"/>
          </a:xfrm>
          <a:prstGeom prst="rect">
            <a:avLst/>
          </a:prstGeom>
          <a:solidFill>
            <a:schemeClr val="accent1"/>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dirty="0">
              <a:solidFill>
                <a:srgbClr val="2889AB"/>
              </a:solidFill>
              <a:latin typeface="Avenir Book"/>
              <a:cs typeface="Avenir Book"/>
            </a:endParaRPr>
          </a:p>
        </p:txBody>
      </p:sp>
      <p:sp>
        <p:nvSpPr>
          <p:cNvPr id="22" name="TextBox 3"/>
          <p:cNvSpPr txBox="1">
            <a:spLocks noChangeArrowheads="1"/>
          </p:cNvSpPr>
          <p:nvPr/>
        </p:nvSpPr>
        <p:spPr bwMode="auto">
          <a:xfrm>
            <a:off x="341798" y="2251205"/>
            <a:ext cx="1657782" cy="107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685295"/>
            <a:r>
              <a:rPr lang="en-US" sz="1600" b="1" dirty="0" smtClean="0">
                <a:solidFill>
                  <a:srgbClr val="2889AB"/>
                </a:solidFill>
                <a:latin typeface="Avenir Book"/>
                <a:ea typeface="Proxima Nova" charset="0"/>
                <a:cs typeface="Avenir Book"/>
              </a:rPr>
              <a:t>Separation</a:t>
            </a:r>
            <a:r>
              <a:rPr lang="en-US" sz="1600" b="1" dirty="0">
                <a:solidFill>
                  <a:srgbClr val="2889AB"/>
                </a:solidFill>
                <a:latin typeface="Avenir Book"/>
                <a:ea typeface="Proxima Nova" charset="0"/>
                <a:cs typeface="Avenir Book"/>
              </a:rPr>
              <a:t> </a:t>
            </a:r>
            <a:r>
              <a:rPr lang="en-US" sz="1600" b="1" dirty="0" smtClean="0">
                <a:solidFill>
                  <a:srgbClr val="2889AB"/>
                </a:solidFill>
                <a:latin typeface="Avenir Book"/>
                <a:ea typeface="Proxima Nova" charset="0"/>
                <a:cs typeface="Avenir Book"/>
              </a:rPr>
              <a:t>of assets</a:t>
            </a:r>
            <a:r>
              <a:rPr lang="en-US" sz="1600" b="1" dirty="0">
                <a:solidFill>
                  <a:srgbClr val="2889AB"/>
                </a:solidFill>
                <a:latin typeface="Avenir Book"/>
                <a:ea typeface="Proxima Nova" charset="0"/>
                <a:cs typeface="Avenir Book"/>
              </a:rPr>
              <a:t>:</a:t>
            </a:r>
          </a:p>
          <a:p>
            <a:pPr algn="ctr" defTabSz="685295"/>
            <a:r>
              <a:rPr lang="en-US" sz="1600" b="1" dirty="0">
                <a:solidFill>
                  <a:srgbClr val="2889AB"/>
                </a:solidFill>
                <a:latin typeface="Avenir Book"/>
                <a:ea typeface="Proxima Nova" charset="0"/>
                <a:cs typeface="Avenir Book"/>
              </a:rPr>
              <a:t>Micro-Segmentation</a:t>
            </a:r>
          </a:p>
        </p:txBody>
      </p:sp>
      <p:sp>
        <p:nvSpPr>
          <p:cNvPr id="23" name="TextBox 6"/>
          <p:cNvSpPr txBox="1">
            <a:spLocks noChangeArrowheads="1"/>
          </p:cNvSpPr>
          <p:nvPr/>
        </p:nvSpPr>
        <p:spPr bwMode="auto">
          <a:xfrm>
            <a:off x="3771692" y="2251206"/>
            <a:ext cx="1555603" cy="107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685295"/>
            <a:r>
              <a:rPr lang="en-US" sz="1600" b="1" dirty="0">
                <a:solidFill>
                  <a:srgbClr val="2889AB"/>
                </a:solidFill>
                <a:latin typeface="Avenir Book"/>
                <a:ea typeface="Proxima Nova" charset="0"/>
                <a:cs typeface="Avenir Book"/>
              </a:rPr>
              <a:t>Detecting and mitigating </a:t>
            </a:r>
          </a:p>
          <a:p>
            <a:pPr algn="ctr" defTabSz="685295"/>
            <a:r>
              <a:rPr lang="en-US" sz="1600" b="1" dirty="0" smtClean="0">
                <a:solidFill>
                  <a:srgbClr val="2889AB"/>
                </a:solidFill>
                <a:latin typeface="Avenir Book"/>
                <a:ea typeface="Proxima Nova" charset="0"/>
                <a:cs typeface="Avenir Book"/>
              </a:rPr>
              <a:t>APTs and </a:t>
            </a:r>
            <a:endParaRPr lang="en-US" sz="1600" b="1" dirty="0">
              <a:solidFill>
                <a:srgbClr val="2889AB"/>
              </a:solidFill>
              <a:latin typeface="Avenir Book"/>
              <a:ea typeface="Proxima Nova" charset="0"/>
              <a:cs typeface="Avenir Book"/>
            </a:endParaRPr>
          </a:p>
          <a:p>
            <a:pPr algn="ctr" defTabSz="685295"/>
            <a:r>
              <a:rPr lang="en-US" sz="1600" b="1" dirty="0">
                <a:solidFill>
                  <a:srgbClr val="2889AB"/>
                </a:solidFill>
                <a:latin typeface="Avenir Book"/>
                <a:ea typeface="Proxima Nova" charset="0"/>
                <a:cs typeface="Avenir Book"/>
              </a:rPr>
              <a:t>i</a:t>
            </a:r>
            <a:r>
              <a:rPr lang="en-US" sz="1600" b="1" dirty="0" smtClean="0">
                <a:solidFill>
                  <a:srgbClr val="2889AB"/>
                </a:solidFill>
                <a:latin typeface="Avenir Book"/>
                <a:ea typeface="Proxima Nova" charset="0"/>
                <a:cs typeface="Avenir Book"/>
              </a:rPr>
              <a:t>nsider </a:t>
            </a:r>
            <a:r>
              <a:rPr lang="en-US" sz="1600" b="1" dirty="0">
                <a:solidFill>
                  <a:srgbClr val="2889AB"/>
                </a:solidFill>
                <a:latin typeface="Avenir Book"/>
                <a:ea typeface="Proxima Nova" charset="0"/>
                <a:cs typeface="Avenir Book"/>
              </a:rPr>
              <a:t>t</a:t>
            </a:r>
            <a:r>
              <a:rPr lang="en-US" sz="1600" b="1" dirty="0" smtClean="0">
                <a:solidFill>
                  <a:srgbClr val="2889AB"/>
                </a:solidFill>
                <a:latin typeface="Avenir Book"/>
                <a:ea typeface="Proxima Nova" charset="0"/>
                <a:cs typeface="Avenir Book"/>
              </a:rPr>
              <a:t>hreats</a:t>
            </a:r>
            <a:endParaRPr lang="en-US" sz="1600" b="1" dirty="0">
              <a:solidFill>
                <a:srgbClr val="2889AB"/>
              </a:solidFill>
              <a:latin typeface="Avenir Book"/>
              <a:ea typeface="Proxima Nova" charset="0"/>
              <a:cs typeface="Avenir Book"/>
            </a:endParaRPr>
          </a:p>
        </p:txBody>
      </p:sp>
      <p:sp>
        <p:nvSpPr>
          <p:cNvPr id="24" name="Oval 23"/>
          <p:cNvSpPr/>
          <p:nvPr/>
        </p:nvSpPr>
        <p:spPr>
          <a:xfrm>
            <a:off x="843260" y="1504999"/>
            <a:ext cx="628134" cy="628134"/>
          </a:xfrm>
          <a:prstGeom prst="ellipse">
            <a:avLst/>
          </a:prstGeom>
          <a:solidFill>
            <a:schemeClr val="bg1"/>
          </a:solidFill>
          <a:ln w="127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dirty="0">
              <a:solidFill>
                <a:srgbClr val="2889AB"/>
              </a:solidFill>
              <a:latin typeface="Avenir Book"/>
              <a:cs typeface="Avenir Book"/>
            </a:endParaRPr>
          </a:p>
        </p:txBody>
      </p:sp>
      <p:sp>
        <p:nvSpPr>
          <p:cNvPr id="25" name="Oval 24"/>
          <p:cNvSpPr/>
          <p:nvPr/>
        </p:nvSpPr>
        <p:spPr>
          <a:xfrm>
            <a:off x="2550976" y="1504999"/>
            <a:ext cx="628134" cy="628134"/>
          </a:xfrm>
          <a:prstGeom prst="ellipse">
            <a:avLst/>
          </a:prstGeom>
          <a:solidFill>
            <a:srgbClr val="FFFFFF"/>
          </a:solidFill>
          <a:ln w="127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dirty="0">
              <a:solidFill>
                <a:srgbClr val="2889AB"/>
              </a:solidFill>
              <a:latin typeface="Avenir Book"/>
              <a:cs typeface="Avenir Book"/>
            </a:endParaRPr>
          </a:p>
        </p:txBody>
      </p:sp>
      <p:sp>
        <p:nvSpPr>
          <p:cNvPr id="26" name="Oval 25"/>
          <p:cNvSpPr/>
          <p:nvPr/>
        </p:nvSpPr>
        <p:spPr>
          <a:xfrm>
            <a:off x="7672607" y="1504999"/>
            <a:ext cx="628134" cy="628134"/>
          </a:xfrm>
          <a:prstGeom prst="ellipse">
            <a:avLst/>
          </a:prstGeom>
          <a:solidFill>
            <a:srgbClr val="FFFFFF"/>
          </a:solidFill>
          <a:ln w="12700" cmpd="sng">
            <a:solidFill>
              <a:srgbClr val="8EC140"/>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endParaRPr lang="en-US" dirty="0">
              <a:solidFill>
                <a:srgbClr val="2889AB"/>
              </a:solidFill>
              <a:latin typeface="Avenir Book"/>
              <a:cs typeface="Avenir Book"/>
            </a:endParaRPr>
          </a:p>
        </p:txBody>
      </p:sp>
      <p:pic>
        <p:nvPicPr>
          <p:cNvPr id="27" name="Picture 26" descr="Separa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46" y="1663950"/>
            <a:ext cx="323162" cy="310235"/>
          </a:xfrm>
          <a:prstGeom prst="rect">
            <a:avLst/>
          </a:prstGeom>
        </p:spPr>
      </p:pic>
      <p:pic>
        <p:nvPicPr>
          <p:cNvPr id="28" name="Picture 27" descr="Monitoring.png"/>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662743" y="1715655"/>
            <a:ext cx="404600" cy="206824"/>
          </a:xfrm>
          <a:prstGeom prst="rect">
            <a:avLst/>
          </a:prstGeom>
        </p:spPr>
      </p:pic>
      <p:pic>
        <p:nvPicPr>
          <p:cNvPr id="29" name="Picture 28" descr="Enforcing.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0839" y="1633572"/>
            <a:ext cx="391673" cy="370990"/>
          </a:xfrm>
          <a:prstGeom prst="rect">
            <a:avLst/>
          </a:prstGeom>
        </p:spPr>
      </p:pic>
      <p:sp>
        <p:nvSpPr>
          <p:cNvPr id="30" name="TextBox 29"/>
          <p:cNvSpPr txBox="1"/>
          <p:nvPr/>
        </p:nvSpPr>
        <p:spPr>
          <a:xfrm>
            <a:off x="87992" y="65832"/>
            <a:ext cx="8876496" cy="561702"/>
          </a:xfrm>
          <a:prstGeom prst="rect">
            <a:avLst/>
          </a:prstGeom>
          <a:noFill/>
        </p:spPr>
        <p:txBody>
          <a:bodyPr wrap="square" lIns="68589" tIns="34295" rIns="68589" bIns="34295" rtlCol="0">
            <a:spAutoFit/>
          </a:bodyPr>
          <a:lstStyle/>
          <a:p>
            <a:r>
              <a:rPr lang="en-US" sz="3200" dirty="0" smtClean="0">
                <a:solidFill>
                  <a:srgbClr val="2889AB"/>
                </a:solidFill>
                <a:latin typeface="Avenir Book"/>
                <a:ea typeface="Proxima Nova" charset="0"/>
                <a:cs typeface="Avenir Book"/>
              </a:rPr>
              <a:t>Security challenges </a:t>
            </a:r>
            <a:r>
              <a:rPr lang="en-US" sz="3200" smtClean="0">
                <a:solidFill>
                  <a:srgbClr val="2889AB"/>
                </a:solidFill>
                <a:latin typeface="Avenir Book"/>
                <a:ea typeface="Proxima Nova" charset="0"/>
                <a:cs typeface="Avenir Book"/>
              </a:rPr>
              <a:t>and opportunities</a:t>
            </a:r>
            <a:endParaRPr lang="en-US" sz="3200" dirty="0">
              <a:solidFill>
                <a:srgbClr val="2889AB"/>
              </a:solidFill>
              <a:latin typeface="Avenir Book"/>
              <a:ea typeface="Proxima Nova" charset="0"/>
              <a:cs typeface="Avenir Book"/>
            </a:endParaRPr>
          </a:p>
        </p:txBody>
      </p:sp>
    </p:spTree>
    <p:extLst>
      <p:ext uri="{BB962C8B-B14F-4D97-AF65-F5344CB8AC3E}">
        <p14:creationId xmlns:p14="http://schemas.microsoft.com/office/powerpoint/2010/main" val="141629348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8963" y="914400"/>
            <a:ext cx="8346073" cy="4016494"/>
          </a:xfrm>
          <a:prstGeom prst="rect">
            <a:avLst/>
          </a:prstGeom>
          <a:noFill/>
        </p:spPr>
        <p:txBody>
          <a:bodyPr wrap="square" lIns="68589" tIns="34295" rIns="68589" bIns="34295">
            <a:spAutoFit/>
          </a:bodyPr>
          <a:lstStyle/>
          <a:p>
            <a:pPr>
              <a:spcAft>
                <a:spcPts val="900"/>
              </a:spcAft>
            </a:pPr>
            <a:r>
              <a:rPr lang="en-US" sz="3000" dirty="0">
                <a:solidFill>
                  <a:srgbClr val="2889AB"/>
                </a:solidFill>
                <a:latin typeface="Avenir Book"/>
                <a:cs typeface="Avenir Book"/>
              </a:rPr>
              <a:t>Cloud computing is…“a sea change - a deep and permanent shift in how computing power is generated and consumed. It’s as inevitable and irreversible as the shift from steam to electric power in manufacturing, which was gaining momentum in America about a century ago.”</a:t>
            </a:r>
          </a:p>
          <a:p>
            <a:pPr algn="r">
              <a:spcAft>
                <a:spcPts val="900"/>
              </a:spcAft>
            </a:pPr>
            <a:endParaRPr lang="en-US" dirty="0" smtClean="0">
              <a:solidFill>
                <a:srgbClr val="2889AB"/>
              </a:solidFill>
              <a:latin typeface="Avenir Book"/>
              <a:cs typeface="Avenir Book"/>
            </a:endParaRPr>
          </a:p>
          <a:p>
            <a:pPr algn="r">
              <a:spcAft>
                <a:spcPts val="900"/>
              </a:spcAft>
            </a:pPr>
            <a:r>
              <a:rPr lang="en-US" dirty="0" smtClean="0">
                <a:solidFill>
                  <a:srgbClr val="2889AB"/>
                </a:solidFill>
                <a:latin typeface="Avenir Book"/>
                <a:cs typeface="Avenir Book"/>
              </a:rPr>
              <a:t>- Andrew McAfee, Harvard Business Review, November 2011</a:t>
            </a:r>
          </a:p>
          <a:p>
            <a:pPr>
              <a:spcAft>
                <a:spcPts val="900"/>
              </a:spcAft>
            </a:pPr>
            <a:endParaRPr lang="en-US" dirty="0">
              <a:solidFill>
                <a:srgbClr val="2889AB"/>
              </a:solidFill>
              <a:latin typeface="Avenir Book"/>
              <a:cs typeface="Avenir Book"/>
            </a:endParaRPr>
          </a:p>
        </p:txBody>
      </p:sp>
    </p:spTree>
    <p:extLst>
      <p:ext uri="{BB962C8B-B14F-4D97-AF65-F5344CB8AC3E}">
        <p14:creationId xmlns:p14="http://schemas.microsoft.com/office/powerpoint/2010/main" val="16956440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99952" y="65832"/>
            <a:ext cx="6680760" cy="561702"/>
          </a:xfrm>
          <a:prstGeom prst="rect">
            <a:avLst/>
          </a:prstGeom>
          <a:noFill/>
        </p:spPr>
        <p:txBody>
          <a:bodyPr wrap="square" lIns="68589" tIns="34295" rIns="68589" bIns="34295" rtlCol="0">
            <a:spAutoFit/>
          </a:bodyPr>
          <a:lstStyle/>
          <a:p>
            <a:r>
              <a:rPr lang="en-US" sz="3200" dirty="0" smtClean="0">
                <a:solidFill>
                  <a:srgbClr val="2889AB"/>
                </a:solidFill>
                <a:latin typeface="Avenir Book"/>
                <a:cs typeface="Avenir Book"/>
              </a:rPr>
              <a:t>…worse </a:t>
            </a:r>
            <a:r>
              <a:rPr lang="en-US" sz="3200" dirty="0">
                <a:solidFill>
                  <a:srgbClr val="2889AB"/>
                </a:solidFill>
                <a:latin typeface="Avenir Book"/>
                <a:cs typeface="Avenir Book"/>
              </a:rPr>
              <a:t>than you think</a:t>
            </a:r>
            <a:endParaRPr lang="en-US" sz="3200" i="1" dirty="0">
              <a:solidFill>
                <a:srgbClr val="2889AB"/>
              </a:solidFill>
              <a:latin typeface="Avenir Book"/>
              <a:ea typeface="Roboto" pitchFamily="2" charset="0"/>
              <a:cs typeface="Avenir Book"/>
            </a:endParaRPr>
          </a:p>
        </p:txBody>
      </p:sp>
      <p:sp>
        <p:nvSpPr>
          <p:cNvPr id="10" name="TextBox 9"/>
          <p:cNvSpPr txBox="1"/>
          <p:nvPr/>
        </p:nvSpPr>
        <p:spPr>
          <a:xfrm>
            <a:off x="151045" y="65832"/>
            <a:ext cx="4420955" cy="561702"/>
          </a:xfrm>
          <a:prstGeom prst="rect">
            <a:avLst/>
          </a:prstGeom>
          <a:noFill/>
        </p:spPr>
        <p:txBody>
          <a:bodyPr wrap="square" lIns="68589" tIns="34295" rIns="68589" bIns="34295" rtlCol="0">
            <a:spAutoFit/>
          </a:bodyPr>
          <a:lstStyle/>
          <a:p>
            <a:r>
              <a:rPr lang="en-US" sz="3200" dirty="0">
                <a:solidFill>
                  <a:srgbClr val="2889AB"/>
                </a:solidFill>
                <a:latin typeface="Avenir Book"/>
                <a:cs typeface="Avenir Book"/>
              </a:rPr>
              <a:t>S</a:t>
            </a:r>
            <a:r>
              <a:rPr lang="en-US" sz="3200" dirty="0" smtClean="0">
                <a:solidFill>
                  <a:srgbClr val="2889AB"/>
                </a:solidFill>
                <a:latin typeface="Avenir Book"/>
                <a:cs typeface="Avenir Book"/>
              </a:rPr>
              <a:t>hadow IT in the cloud</a:t>
            </a:r>
            <a:endParaRPr lang="en-US" sz="3200" i="1" dirty="0">
              <a:solidFill>
                <a:srgbClr val="2889AB"/>
              </a:solidFill>
              <a:latin typeface="Avenir Book"/>
              <a:ea typeface="Roboto" pitchFamily="2" charset="0"/>
              <a:cs typeface="Avenir Book"/>
            </a:endParaRPr>
          </a:p>
        </p:txBody>
      </p:sp>
      <p:pic>
        <p:nvPicPr>
          <p:cNvPr id="3" name="Picture 2"/>
          <p:cNvPicPr>
            <a:picLocks noChangeAspect="1"/>
          </p:cNvPicPr>
          <p:nvPr/>
        </p:nvPicPr>
        <p:blipFill>
          <a:blip r:embed="rId2"/>
          <a:stretch>
            <a:fillRect/>
          </a:stretch>
        </p:blipFill>
        <p:spPr>
          <a:xfrm>
            <a:off x="899592" y="674919"/>
            <a:ext cx="7414344" cy="4208730"/>
          </a:xfrm>
          <a:prstGeom prst="rect">
            <a:avLst/>
          </a:prstGeom>
        </p:spPr>
      </p:pic>
    </p:spTree>
    <p:extLst>
      <p:ext uri="{BB962C8B-B14F-4D97-AF65-F5344CB8AC3E}">
        <p14:creationId xmlns:p14="http://schemas.microsoft.com/office/powerpoint/2010/main" val="31289312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457200" y="2857524"/>
            <a:ext cx="8229600" cy="35605"/>
          </a:xfrm>
          <a:prstGeom prst="line">
            <a:avLst/>
          </a:prstGeom>
          <a:ln w="38100" cmpd="dbl">
            <a:solidFill>
              <a:srgbClr val="247A99"/>
            </a:solidFill>
            <a:prstDash val="dash"/>
          </a:ln>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890216" y="2952477"/>
            <a:ext cx="7359117" cy="925741"/>
          </a:xfrm>
          <a:prstGeom prst="roundRect">
            <a:avLst/>
          </a:prstGeom>
          <a:solidFill>
            <a:schemeClr val="accent5">
              <a:lumMod val="75000"/>
            </a:schemeClr>
          </a:solidFill>
          <a:ln>
            <a:solidFill>
              <a:srgbClr val="7F7F7F"/>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t" anchorCtr="0"/>
          <a:lstStyle/>
          <a:p>
            <a:r>
              <a:rPr lang="en-US" dirty="0" smtClean="0">
                <a:solidFill>
                  <a:schemeClr val="bg1"/>
                </a:solidFill>
                <a:latin typeface="Avenir Book"/>
                <a:cs typeface="Avenir Book"/>
              </a:rPr>
              <a:t>Foundation Services</a:t>
            </a:r>
            <a:endParaRPr lang="en-US" dirty="0">
              <a:solidFill>
                <a:schemeClr val="bg1"/>
              </a:solidFill>
              <a:latin typeface="Avenir Book"/>
              <a:cs typeface="Avenir Book"/>
            </a:endParaRPr>
          </a:p>
        </p:txBody>
      </p:sp>
      <p:sp>
        <p:nvSpPr>
          <p:cNvPr id="8" name="Rounded Rectangle 7"/>
          <p:cNvSpPr/>
          <p:nvPr/>
        </p:nvSpPr>
        <p:spPr>
          <a:xfrm>
            <a:off x="890216" y="3935674"/>
            <a:ext cx="7359117" cy="925741"/>
          </a:xfrm>
          <a:prstGeom prst="roundRect">
            <a:avLst/>
          </a:prstGeom>
          <a:solidFill>
            <a:srgbClr val="31859C"/>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b" anchorCtr="0"/>
          <a:lstStyle/>
          <a:p>
            <a:endParaRPr lang="en-US" dirty="0">
              <a:solidFill>
                <a:srgbClr val="2889AB"/>
              </a:solidFill>
              <a:latin typeface="Avenir Book"/>
              <a:cs typeface="Avenir Book"/>
            </a:endParaRPr>
          </a:p>
        </p:txBody>
      </p:sp>
      <p:sp>
        <p:nvSpPr>
          <p:cNvPr id="9" name="TextBox 8"/>
          <p:cNvSpPr txBox="1"/>
          <p:nvPr/>
        </p:nvSpPr>
        <p:spPr>
          <a:xfrm rot="16200000">
            <a:off x="-129714" y="3601056"/>
            <a:ext cx="1274440" cy="367956"/>
          </a:xfrm>
          <a:prstGeom prst="rect">
            <a:avLst/>
          </a:prstGeom>
        </p:spPr>
        <p:txBody>
          <a:bodyPr vert="horz" wrap="none" lIns="91436" tIns="45718" rIns="91436" bIns="45718" rtlCol="0" anchor="t">
            <a:noAutofit/>
          </a:bodyPr>
          <a:lstStyle/>
          <a:p>
            <a:r>
              <a:rPr lang="en-US" sz="2400" b="1" dirty="0">
                <a:solidFill>
                  <a:srgbClr val="2889AB"/>
                </a:solidFill>
                <a:latin typeface="Avenir Book"/>
                <a:cs typeface="Avenir Book"/>
              </a:rPr>
              <a:t>Amazon</a:t>
            </a:r>
          </a:p>
        </p:txBody>
      </p:sp>
      <p:sp>
        <p:nvSpPr>
          <p:cNvPr id="11" name="Rounded Rectangle 10"/>
          <p:cNvSpPr/>
          <p:nvPr/>
        </p:nvSpPr>
        <p:spPr>
          <a:xfrm>
            <a:off x="1032651" y="3391601"/>
            <a:ext cx="1329389" cy="397335"/>
          </a:xfrm>
          <a:prstGeom prst="round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r>
              <a:rPr lang="en-US" dirty="0" smtClean="0">
                <a:solidFill>
                  <a:srgbClr val="2889AB"/>
                </a:solidFill>
                <a:latin typeface="Avenir Book"/>
                <a:cs typeface="Avenir Book"/>
              </a:rPr>
              <a:t>Compute</a:t>
            </a:r>
            <a:endParaRPr lang="en-US" dirty="0">
              <a:solidFill>
                <a:srgbClr val="2889AB"/>
              </a:solidFill>
              <a:latin typeface="Avenir Book"/>
              <a:cs typeface="Avenir Book"/>
            </a:endParaRPr>
          </a:p>
        </p:txBody>
      </p:sp>
      <p:sp>
        <p:nvSpPr>
          <p:cNvPr id="13" name="Rounded Rectangle 12"/>
          <p:cNvSpPr/>
          <p:nvPr/>
        </p:nvSpPr>
        <p:spPr>
          <a:xfrm>
            <a:off x="2915816" y="3385412"/>
            <a:ext cx="1329389" cy="397335"/>
          </a:xfrm>
          <a:prstGeom prst="round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r>
              <a:rPr lang="en-US" dirty="0">
                <a:solidFill>
                  <a:srgbClr val="2889AB"/>
                </a:solidFill>
                <a:latin typeface="Avenir Book"/>
                <a:cs typeface="Avenir Book"/>
              </a:rPr>
              <a:t>Storage</a:t>
            </a:r>
          </a:p>
        </p:txBody>
      </p:sp>
      <p:sp>
        <p:nvSpPr>
          <p:cNvPr id="14" name="Rounded Rectangle 13"/>
          <p:cNvSpPr/>
          <p:nvPr/>
        </p:nvSpPr>
        <p:spPr>
          <a:xfrm>
            <a:off x="4826787" y="3391601"/>
            <a:ext cx="1329389" cy="397335"/>
          </a:xfrm>
          <a:prstGeom prst="round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r>
              <a:rPr lang="en-US" dirty="0">
                <a:solidFill>
                  <a:srgbClr val="2889AB"/>
                </a:solidFill>
                <a:latin typeface="Avenir Book"/>
                <a:cs typeface="Avenir Book"/>
              </a:rPr>
              <a:t>Database</a:t>
            </a:r>
          </a:p>
        </p:txBody>
      </p:sp>
      <p:sp>
        <p:nvSpPr>
          <p:cNvPr id="15" name="Rounded Rectangle 14"/>
          <p:cNvSpPr/>
          <p:nvPr/>
        </p:nvSpPr>
        <p:spPr>
          <a:xfrm>
            <a:off x="6732240" y="3391601"/>
            <a:ext cx="1329389" cy="397335"/>
          </a:xfrm>
          <a:prstGeom prst="round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r>
              <a:rPr lang="en-US" dirty="0">
                <a:solidFill>
                  <a:srgbClr val="2889AB"/>
                </a:solidFill>
                <a:latin typeface="Avenir Book"/>
                <a:cs typeface="Avenir Book"/>
              </a:rPr>
              <a:t>Network</a:t>
            </a:r>
          </a:p>
        </p:txBody>
      </p:sp>
      <p:sp>
        <p:nvSpPr>
          <p:cNvPr id="16" name="Rounded Rectangle 15"/>
          <p:cNvSpPr/>
          <p:nvPr/>
        </p:nvSpPr>
        <p:spPr>
          <a:xfrm>
            <a:off x="3818184" y="3962519"/>
            <a:ext cx="2049217" cy="397335"/>
          </a:xfrm>
          <a:prstGeom prst="round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r>
              <a:rPr lang="en-US" dirty="0">
                <a:solidFill>
                  <a:srgbClr val="2889AB"/>
                </a:solidFill>
                <a:latin typeface="Avenir Book"/>
                <a:cs typeface="Avenir Book"/>
              </a:rPr>
              <a:t>Availability Zones</a:t>
            </a:r>
          </a:p>
        </p:txBody>
      </p:sp>
      <p:sp>
        <p:nvSpPr>
          <p:cNvPr id="17" name="Rounded Rectangle 16"/>
          <p:cNvSpPr/>
          <p:nvPr/>
        </p:nvSpPr>
        <p:spPr>
          <a:xfrm>
            <a:off x="3818183" y="4419194"/>
            <a:ext cx="2049216" cy="397335"/>
          </a:xfrm>
          <a:prstGeom prst="round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r>
              <a:rPr lang="en-US" dirty="0">
                <a:solidFill>
                  <a:srgbClr val="2889AB"/>
                </a:solidFill>
                <a:latin typeface="Avenir Book"/>
                <a:cs typeface="Avenir Book"/>
              </a:rPr>
              <a:t>Regions</a:t>
            </a:r>
          </a:p>
        </p:txBody>
      </p:sp>
      <p:sp>
        <p:nvSpPr>
          <p:cNvPr id="18" name="Rounded Rectangle 17"/>
          <p:cNvSpPr/>
          <p:nvPr/>
        </p:nvSpPr>
        <p:spPr>
          <a:xfrm>
            <a:off x="6144614" y="4091847"/>
            <a:ext cx="1982214" cy="617160"/>
          </a:xfrm>
          <a:prstGeom prst="round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ctr"/>
          <a:lstStyle/>
          <a:p>
            <a:pPr algn="ctr"/>
            <a:r>
              <a:rPr lang="en-US" dirty="0">
                <a:solidFill>
                  <a:srgbClr val="2889AB"/>
                </a:solidFill>
                <a:latin typeface="Avenir Book"/>
                <a:cs typeface="Avenir Book"/>
              </a:rPr>
              <a:t>Edge Locations</a:t>
            </a:r>
          </a:p>
        </p:txBody>
      </p:sp>
      <p:sp>
        <p:nvSpPr>
          <p:cNvPr id="19" name="Rounded Rectangle 18"/>
          <p:cNvSpPr/>
          <p:nvPr/>
        </p:nvSpPr>
        <p:spPr>
          <a:xfrm>
            <a:off x="876440" y="1836492"/>
            <a:ext cx="7359117" cy="437245"/>
          </a:xfrm>
          <a:prstGeom prst="roundRect">
            <a:avLst/>
          </a:prstGeom>
          <a:solidFill>
            <a:srgbClr val="93CDDD"/>
          </a:solidFill>
          <a:ln>
            <a:solidFill>
              <a:srgbClr val="247A99"/>
            </a:solidFill>
          </a:ln>
        </p:spPr>
        <p:style>
          <a:lnRef idx="1">
            <a:schemeClr val="accent1"/>
          </a:lnRef>
          <a:fillRef idx="3">
            <a:schemeClr val="accent1"/>
          </a:fillRef>
          <a:effectRef idx="2">
            <a:schemeClr val="accent1"/>
          </a:effectRef>
          <a:fontRef idx="minor">
            <a:schemeClr val="lt1"/>
          </a:fontRef>
        </p:style>
        <p:txBody>
          <a:bodyPr lIns="91436" tIns="45718" rIns="91436" bIns="45718" rtlCol="0" anchor="t" anchorCtr="0"/>
          <a:lstStyle/>
          <a:p>
            <a:pPr algn="ctr"/>
            <a:r>
              <a:rPr lang="en-US" dirty="0" smtClean="0">
                <a:solidFill>
                  <a:srgbClr val="2889AB"/>
                </a:solidFill>
                <a:latin typeface="Avenir Book"/>
                <a:cs typeface="Avenir Book"/>
              </a:rPr>
              <a:t>Distributed Security System</a:t>
            </a:r>
            <a:endParaRPr lang="en-US" dirty="0">
              <a:solidFill>
                <a:srgbClr val="2889AB"/>
              </a:solidFill>
              <a:latin typeface="Avenir Book"/>
              <a:cs typeface="Avenir Book"/>
            </a:endParaRPr>
          </a:p>
        </p:txBody>
      </p:sp>
      <p:sp>
        <p:nvSpPr>
          <p:cNvPr id="20" name="Rounded Rectangle 19"/>
          <p:cNvSpPr/>
          <p:nvPr/>
        </p:nvSpPr>
        <p:spPr>
          <a:xfrm>
            <a:off x="890216" y="2358395"/>
            <a:ext cx="7359117" cy="437245"/>
          </a:xfrm>
          <a:prstGeom prst="roundRect">
            <a:avLst/>
          </a:prstGeom>
          <a:solidFill>
            <a:srgbClr val="93CDDD"/>
          </a:solidFill>
          <a:ln>
            <a:solidFill>
              <a:srgbClr val="247A99"/>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457178"/>
            <a:r>
              <a:rPr lang="en-US" dirty="0">
                <a:solidFill>
                  <a:srgbClr val="2889AB"/>
                </a:solidFill>
                <a:latin typeface="Avenir Book"/>
                <a:cs typeface="Avenir Book"/>
              </a:rPr>
              <a:t>Operating System &amp; Network</a:t>
            </a:r>
          </a:p>
        </p:txBody>
      </p:sp>
      <p:sp>
        <p:nvSpPr>
          <p:cNvPr id="21" name="Rounded Rectangle 20"/>
          <p:cNvSpPr/>
          <p:nvPr/>
        </p:nvSpPr>
        <p:spPr>
          <a:xfrm>
            <a:off x="890216" y="701940"/>
            <a:ext cx="7359117" cy="437245"/>
          </a:xfrm>
          <a:prstGeom prst="roundRect">
            <a:avLst/>
          </a:prstGeom>
          <a:solidFill>
            <a:srgbClr val="93CDDD"/>
          </a:solidFill>
          <a:ln>
            <a:solidFill>
              <a:srgbClr val="247A99"/>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457178"/>
            <a:r>
              <a:rPr lang="en-US" dirty="0">
                <a:solidFill>
                  <a:srgbClr val="2889AB"/>
                </a:solidFill>
                <a:latin typeface="Avenir Book"/>
                <a:cs typeface="Avenir Book"/>
              </a:rPr>
              <a:t>Customer Data</a:t>
            </a:r>
          </a:p>
        </p:txBody>
      </p:sp>
      <p:sp>
        <p:nvSpPr>
          <p:cNvPr id="23" name="TextBox 22"/>
          <p:cNvSpPr txBox="1"/>
          <p:nvPr/>
        </p:nvSpPr>
        <p:spPr>
          <a:xfrm rot="16200000">
            <a:off x="50306" y="2218604"/>
            <a:ext cx="914400" cy="367956"/>
          </a:xfrm>
          <a:prstGeom prst="rect">
            <a:avLst/>
          </a:prstGeom>
        </p:spPr>
        <p:txBody>
          <a:bodyPr vert="horz" wrap="none" lIns="91436" tIns="45718" rIns="91436" bIns="45718" rtlCol="0" anchor="t">
            <a:noAutofit/>
          </a:bodyPr>
          <a:lstStyle/>
          <a:p>
            <a:r>
              <a:rPr lang="en-US" sz="2400" b="1" dirty="0" smtClean="0">
                <a:solidFill>
                  <a:srgbClr val="2889AB"/>
                </a:solidFill>
                <a:latin typeface="Avenir Book"/>
                <a:cs typeface="Avenir Book"/>
              </a:rPr>
              <a:t>Your company</a:t>
            </a:r>
            <a:endParaRPr lang="en-US" sz="2400" b="1" dirty="0">
              <a:solidFill>
                <a:srgbClr val="2889AB"/>
              </a:solidFill>
              <a:latin typeface="Avenir Book"/>
              <a:cs typeface="Avenir Book"/>
            </a:endParaRPr>
          </a:p>
        </p:txBody>
      </p:sp>
      <p:sp>
        <p:nvSpPr>
          <p:cNvPr id="24" name="Rounded Rectangle 23"/>
          <p:cNvSpPr/>
          <p:nvPr/>
        </p:nvSpPr>
        <p:spPr>
          <a:xfrm>
            <a:off x="890217" y="1238585"/>
            <a:ext cx="3489646" cy="437245"/>
          </a:xfrm>
          <a:prstGeom prst="roundRect">
            <a:avLst/>
          </a:prstGeom>
          <a:solidFill>
            <a:srgbClr val="93CDDD"/>
          </a:solidFill>
          <a:ln>
            <a:solidFill>
              <a:srgbClr val="247A99"/>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457178"/>
            <a:r>
              <a:rPr lang="en-US" dirty="0">
                <a:solidFill>
                  <a:srgbClr val="2889AB"/>
                </a:solidFill>
                <a:latin typeface="Avenir Book"/>
                <a:cs typeface="Avenir Book"/>
              </a:rPr>
              <a:t>Applications</a:t>
            </a:r>
          </a:p>
        </p:txBody>
      </p:sp>
      <p:sp>
        <p:nvSpPr>
          <p:cNvPr id="25" name="Rounded Rectangle 24"/>
          <p:cNvSpPr/>
          <p:nvPr/>
        </p:nvSpPr>
        <p:spPr>
          <a:xfrm>
            <a:off x="4688472" y="1238585"/>
            <a:ext cx="3547087" cy="437245"/>
          </a:xfrm>
          <a:prstGeom prst="roundRect">
            <a:avLst/>
          </a:prstGeom>
          <a:solidFill>
            <a:srgbClr val="93CDDD"/>
          </a:solidFill>
          <a:ln>
            <a:solidFill>
              <a:srgbClr val="247A99"/>
            </a:solidFill>
          </a:ln>
          <a:effectLst/>
        </p:spPr>
        <p:style>
          <a:lnRef idx="1">
            <a:schemeClr val="accent1"/>
          </a:lnRef>
          <a:fillRef idx="3">
            <a:schemeClr val="accent1"/>
          </a:fillRef>
          <a:effectRef idx="2">
            <a:schemeClr val="accent1"/>
          </a:effectRef>
          <a:fontRef idx="minor">
            <a:schemeClr val="lt1"/>
          </a:fontRef>
        </p:style>
        <p:txBody>
          <a:bodyPr lIns="91436" tIns="45718" rIns="91436" bIns="45718" anchor="ctr"/>
          <a:lstStyle/>
          <a:p>
            <a:pPr algn="ctr" defTabSz="457178"/>
            <a:r>
              <a:rPr lang="en-US" dirty="0">
                <a:solidFill>
                  <a:srgbClr val="2889AB"/>
                </a:solidFill>
                <a:latin typeface="Avenir Book"/>
                <a:cs typeface="Avenir Book"/>
              </a:rPr>
              <a:t>Identity &amp; Access Management</a:t>
            </a:r>
          </a:p>
        </p:txBody>
      </p:sp>
      <p:grpSp>
        <p:nvGrpSpPr>
          <p:cNvPr id="5" name="Group 4"/>
          <p:cNvGrpSpPr/>
          <p:nvPr/>
        </p:nvGrpSpPr>
        <p:grpSpPr>
          <a:xfrm>
            <a:off x="3851920" y="4876006"/>
            <a:ext cx="1224136" cy="267494"/>
            <a:chOff x="1840561" y="4832429"/>
            <a:chExt cx="1080120" cy="228600"/>
          </a:xfrm>
        </p:grpSpPr>
        <p:sp>
          <p:nvSpPr>
            <p:cNvPr id="2" name="Rectangle 1"/>
            <p:cNvSpPr/>
            <p:nvPr/>
          </p:nvSpPr>
          <p:spPr>
            <a:xfrm>
              <a:off x="1840561" y="4876006"/>
              <a:ext cx="186551" cy="152400"/>
            </a:xfrm>
            <a:prstGeom prst="rect">
              <a:avLst/>
            </a:prstGeom>
            <a:solidFill>
              <a:srgbClr val="93CDDD"/>
            </a:solidFill>
            <a:ln>
              <a:solidFill>
                <a:srgbClr val="247A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889AB"/>
                </a:solidFill>
                <a:latin typeface="Avenir Book"/>
                <a:cs typeface="Avenir Book"/>
              </a:endParaRPr>
            </a:p>
          </p:txBody>
        </p:sp>
        <p:sp>
          <p:nvSpPr>
            <p:cNvPr id="3" name="TextBox 2"/>
            <p:cNvSpPr txBox="1"/>
            <p:nvPr/>
          </p:nvSpPr>
          <p:spPr>
            <a:xfrm>
              <a:off x="2046311" y="4832429"/>
              <a:ext cx="874370" cy="228600"/>
            </a:xfrm>
            <a:prstGeom prst="rect">
              <a:avLst/>
            </a:prstGeom>
          </p:spPr>
          <p:txBody>
            <a:bodyPr vert="horz" wrap="square" lIns="91440" tIns="45720" rIns="91440" bIns="45720" rtlCol="0" anchor="t">
              <a:noAutofit/>
            </a:bodyPr>
            <a:lstStyle/>
            <a:p>
              <a:r>
                <a:rPr lang="en-US" sz="1000" dirty="0" smtClean="0">
                  <a:solidFill>
                    <a:srgbClr val="2889AB"/>
                  </a:solidFill>
                  <a:latin typeface="Avenir Book"/>
                  <a:cs typeface="Avenir Book"/>
                </a:rPr>
                <a:t>Your company</a:t>
              </a:r>
              <a:endParaRPr lang="en-US" sz="1000" dirty="0">
                <a:solidFill>
                  <a:srgbClr val="2889AB"/>
                </a:solidFill>
                <a:latin typeface="Avenir Book"/>
                <a:cs typeface="Avenir Book"/>
              </a:endParaRPr>
            </a:p>
          </p:txBody>
        </p:sp>
      </p:grpSp>
      <p:grpSp>
        <p:nvGrpSpPr>
          <p:cNvPr id="29" name="Group 28"/>
          <p:cNvGrpSpPr/>
          <p:nvPr/>
        </p:nvGrpSpPr>
        <p:grpSpPr>
          <a:xfrm>
            <a:off x="5249545" y="4876006"/>
            <a:ext cx="690607" cy="228600"/>
            <a:chOff x="1282338" y="4794076"/>
            <a:chExt cx="690607" cy="228600"/>
          </a:xfrm>
        </p:grpSpPr>
        <p:sp>
          <p:nvSpPr>
            <p:cNvPr id="30" name="Rectangle 29"/>
            <p:cNvSpPr/>
            <p:nvPr/>
          </p:nvSpPr>
          <p:spPr>
            <a:xfrm>
              <a:off x="1282338" y="4857750"/>
              <a:ext cx="186551" cy="152400"/>
            </a:xfrm>
            <a:prstGeom prst="rect">
              <a:avLst/>
            </a:prstGeom>
            <a:solidFill>
              <a:schemeClr val="accent5">
                <a:lumMod val="75000"/>
              </a:schemeClr>
            </a:solidFill>
            <a:ln>
              <a:solidFill>
                <a:schemeClr val="accent5">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889AB"/>
                </a:solidFill>
                <a:latin typeface="Avenir Book"/>
                <a:cs typeface="Avenir Book"/>
              </a:endParaRPr>
            </a:p>
          </p:txBody>
        </p:sp>
        <p:sp>
          <p:nvSpPr>
            <p:cNvPr id="31" name="TextBox 30"/>
            <p:cNvSpPr txBox="1"/>
            <p:nvPr/>
          </p:nvSpPr>
          <p:spPr>
            <a:xfrm>
              <a:off x="1439545" y="4794076"/>
              <a:ext cx="533400" cy="228600"/>
            </a:xfrm>
            <a:prstGeom prst="rect">
              <a:avLst/>
            </a:prstGeom>
          </p:spPr>
          <p:txBody>
            <a:bodyPr vert="horz" wrap="square" lIns="91440" tIns="45720" rIns="91440" bIns="45720" rtlCol="0" anchor="t">
              <a:noAutofit/>
            </a:bodyPr>
            <a:lstStyle/>
            <a:p>
              <a:r>
                <a:rPr lang="en-US" sz="1000" dirty="0">
                  <a:solidFill>
                    <a:srgbClr val="2889AB"/>
                  </a:solidFill>
                  <a:latin typeface="Avenir Book"/>
                  <a:cs typeface="Avenir Book"/>
                </a:rPr>
                <a:t>AWS</a:t>
              </a:r>
            </a:p>
          </p:txBody>
        </p:sp>
      </p:grpSp>
      <p:sp>
        <p:nvSpPr>
          <p:cNvPr id="12" name="TextBox 11"/>
          <p:cNvSpPr txBox="1"/>
          <p:nvPr/>
        </p:nvSpPr>
        <p:spPr>
          <a:xfrm>
            <a:off x="1043608" y="4071342"/>
            <a:ext cx="1535703" cy="646331"/>
          </a:xfrm>
          <a:prstGeom prst="rect">
            <a:avLst/>
          </a:prstGeom>
          <a:noFill/>
        </p:spPr>
        <p:txBody>
          <a:bodyPr wrap="none" rtlCol="0">
            <a:spAutoFit/>
          </a:bodyPr>
          <a:lstStyle/>
          <a:p>
            <a:r>
              <a:rPr lang="en-US" dirty="0">
                <a:solidFill>
                  <a:schemeClr val="bg1"/>
                </a:solidFill>
                <a:latin typeface="Avenir Book"/>
                <a:cs typeface="Avenir Book"/>
              </a:rPr>
              <a:t>AWS Global </a:t>
            </a:r>
          </a:p>
          <a:p>
            <a:r>
              <a:rPr lang="en-US" dirty="0" smtClean="0">
                <a:solidFill>
                  <a:schemeClr val="bg1"/>
                </a:solidFill>
                <a:latin typeface="Avenir Book"/>
                <a:cs typeface="Avenir Book"/>
              </a:rPr>
              <a:t>Infrastructure</a:t>
            </a:r>
            <a:endParaRPr lang="en-US" dirty="0">
              <a:solidFill>
                <a:schemeClr val="bg1"/>
              </a:solidFill>
              <a:latin typeface="Avenir Book"/>
              <a:cs typeface="Avenir Book"/>
            </a:endParaRPr>
          </a:p>
        </p:txBody>
      </p:sp>
      <p:sp>
        <p:nvSpPr>
          <p:cNvPr id="32" name="TextBox 31"/>
          <p:cNvSpPr txBox="1"/>
          <p:nvPr/>
        </p:nvSpPr>
        <p:spPr>
          <a:xfrm>
            <a:off x="107504" y="60947"/>
            <a:ext cx="8876496" cy="561702"/>
          </a:xfrm>
          <a:prstGeom prst="rect">
            <a:avLst/>
          </a:prstGeom>
          <a:noFill/>
        </p:spPr>
        <p:txBody>
          <a:bodyPr wrap="square" lIns="68589" tIns="34295" rIns="68589" bIns="34295" rtlCol="0">
            <a:spAutoFit/>
          </a:bodyPr>
          <a:lstStyle/>
          <a:p>
            <a:r>
              <a:rPr lang="en-US" sz="3200" dirty="0">
                <a:solidFill>
                  <a:srgbClr val="2889AB"/>
                </a:solidFill>
                <a:latin typeface="Avenir Book"/>
                <a:cs typeface="Avenir Book"/>
              </a:rPr>
              <a:t>AWS </a:t>
            </a:r>
            <a:r>
              <a:rPr lang="en-US" sz="3200" dirty="0" smtClean="0">
                <a:solidFill>
                  <a:srgbClr val="2889AB"/>
                </a:solidFill>
                <a:latin typeface="Avenir Book"/>
                <a:cs typeface="Avenir Book"/>
              </a:rPr>
              <a:t>responsibility boundaries</a:t>
            </a:r>
            <a:endParaRPr lang="en-US" sz="3200" dirty="0">
              <a:solidFill>
                <a:srgbClr val="2889AB"/>
              </a:solidFill>
              <a:latin typeface="Avenir Book"/>
              <a:ea typeface="Proxima Nova" charset="0"/>
              <a:cs typeface="Avenir Book"/>
            </a:endParaRPr>
          </a:p>
        </p:txBody>
      </p:sp>
    </p:spTree>
    <p:extLst>
      <p:ext uri="{BB962C8B-B14F-4D97-AF65-F5344CB8AC3E}">
        <p14:creationId xmlns:p14="http://schemas.microsoft.com/office/powerpoint/2010/main" val="424009769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874330"/>
            <a:ext cx="8856984" cy="3431709"/>
          </a:xfrm>
          <a:prstGeom prst="rect">
            <a:avLst/>
          </a:prstGeom>
        </p:spPr>
        <p:txBody>
          <a:bodyPr wrap="square">
            <a:spAutoFit/>
          </a:bodyPr>
          <a:lstStyle/>
          <a:p>
            <a:pPr>
              <a:spcAft>
                <a:spcPts val="600"/>
              </a:spcAft>
            </a:pPr>
            <a:r>
              <a:rPr lang="en-US" sz="2400" dirty="0" smtClean="0">
                <a:solidFill>
                  <a:srgbClr val="2889AB"/>
                </a:solidFill>
                <a:latin typeface="Avenir Book"/>
                <a:cs typeface="Avenir Book"/>
              </a:rPr>
              <a:t>Adoption </a:t>
            </a:r>
            <a:r>
              <a:rPr lang="en-US" sz="2400" dirty="0">
                <a:solidFill>
                  <a:srgbClr val="2889AB"/>
                </a:solidFill>
                <a:latin typeface="Avenir Book"/>
                <a:cs typeface="Avenir Book"/>
              </a:rPr>
              <a:t>of cloud applications </a:t>
            </a:r>
            <a:r>
              <a:rPr lang="en-US" sz="2400" dirty="0" smtClean="0">
                <a:solidFill>
                  <a:srgbClr val="2889AB"/>
                </a:solidFill>
                <a:latin typeface="Avenir Book"/>
                <a:cs typeface="Avenir Book"/>
              </a:rPr>
              <a:t>and services is accelerating - not because you don’t know what or how to do it but because:</a:t>
            </a:r>
          </a:p>
          <a:p>
            <a:pPr marL="342900" indent="-342900">
              <a:spcAft>
                <a:spcPts val="600"/>
              </a:spcAft>
              <a:buFont typeface="Arial"/>
              <a:buChar char="•"/>
            </a:pPr>
            <a:r>
              <a:rPr lang="en-US" sz="2400" dirty="0" smtClean="0">
                <a:solidFill>
                  <a:srgbClr val="2889AB"/>
                </a:solidFill>
                <a:latin typeface="Avenir Book"/>
                <a:cs typeface="Avenir Book"/>
              </a:rPr>
              <a:t>The economic advantages are profound</a:t>
            </a:r>
          </a:p>
          <a:p>
            <a:pPr marL="342900" indent="-342900">
              <a:spcAft>
                <a:spcPts val="600"/>
              </a:spcAft>
              <a:buFont typeface="Arial"/>
              <a:buChar char="•"/>
            </a:pPr>
            <a:r>
              <a:rPr lang="en-US" sz="2400" dirty="0" smtClean="0">
                <a:solidFill>
                  <a:srgbClr val="2889AB"/>
                </a:solidFill>
                <a:latin typeface="Avenir Book"/>
                <a:cs typeface="Avenir Book"/>
              </a:rPr>
              <a:t>The cloud provides anywhere/anytime access</a:t>
            </a:r>
          </a:p>
          <a:p>
            <a:pPr marL="342900" indent="-342900">
              <a:spcAft>
                <a:spcPts val="600"/>
              </a:spcAft>
              <a:buFont typeface="Arial"/>
              <a:buChar char="•"/>
            </a:pPr>
            <a:r>
              <a:rPr lang="en-US" sz="2400" dirty="0" smtClean="0">
                <a:solidFill>
                  <a:srgbClr val="2889AB"/>
                </a:solidFill>
                <a:latin typeface="Avenir Book"/>
                <a:cs typeface="Avenir Book"/>
              </a:rPr>
              <a:t>Offers </a:t>
            </a:r>
            <a:r>
              <a:rPr lang="en-US" sz="2400" dirty="0">
                <a:solidFill>
                  <a:srgbClr val="2889AB"/>
                </a:solidFill>
                <a:latin typeface="Avenir Book"/>
                <a:cs typeface="Avenir Book"/>
              </a:rPr>
              <a:t>high reliability </a:t>
            </a:r>
            <a:r>
              <a:rPr lang="en-US" sz="2400" dirty="0" smtClean="0">
                <a:solidFill>
                  <a:srgbClr val="2889AB"/>
                </a:solidFill>
                <a:latin typeface="Avenir Book"/>
                <a:cs typeface="Avenir Book"/>
              </a:rPr>
              <a:t>and automatic backups</a:t>
            </a:r>
          </a:p>
          <a:p>
            <a:pPr marL="342900" indent="-342900">
              <a:spcAft>
                <a:spcPts val="600"/>
              </a:spcAft>
              <a:buFont typeface="Arial"/>
              <a:buChar char="•"/>
            </a:pPr>
            <a:r>
              <a:rPr lang="en-US" sz="2400" dirty="0" smtClean="0">
                <a:solidFill>
                  <a:srgbClr val="2889AB"/>
                </a:solidFill>
                <a:latin typeface="Avenir Book"/>
                <a:cs typeface="Avenir Book"/>
              </a:rPr>
              <a:t>Better resourced, with around</a:t>
            </a:r>
            <a:r>
              <a:rPr lang="en-US" sz="2400" dirty="0">
                <a:solidFill>
                  <a:srgbClr val="2889AB"/>
                </a:solidFill>
                <a:latin typeface="Avenir Book"/>
                <a:cs typeface="Avenir Book"/>
              </a:rPr>
              <a:t>-the-clock </a:t>
            </a:r>
            <a:r>
              <a:rPr lang="en-US" sz="2400" dirty="0" smtClean="0">
                <a:solidFill>
                  <a:srgbClr val="2889AB"/>
                </a:solidFill>
                <a:latin typeface="Avenir Book"/>
                <a:cs typeface="Avenir Book"/>
              </a:rPr>
              <a:t>support</a:t>
            </a:r>
          </a:p>
          <a:p>
            <a:pPr marL="342900" indent="-342900">
              <a:spcAft>
                <a:spcPts val="600"/>
              </a:spcAft>
              <a:buFont typeface="Arial"/>
              <a:buChar char="•"/>
            </a:pPr>
            <a:r>
              <a:rPr lang="en-US" sz="2400" dirty="0" smtClean="0">
                <a:solidFill>
                  <a:srgbClr val="2889AB"/>
                </a:solidFill>
                <a:latin typeface="Avenir Book"/>
                <a:cs typeface="Avenir Book"/>
              </a:rPr>
              <a:t>Cloud providers are highly incentivized to deliver security - they are paranoid by default</a:t>
            </a:r>
            <a:endParaRPr lang="en-US" sz="2400" dirty="0">
              <a:solidFill>
                <a:srgbClr val="2889AB"/>
              </a:solidFill>
              <a:latin typeface="Avenir Book"/>
              <a:cs typeface="Avenir Book"/>
            </a:endParaRPr>
          </a:p>
        </p:txBody>
      </p:sp>
      <p:sp>
        <p:nvSpPr>
          <p:cNvPr id="7" name="TextBox 6"/>
          <p:cNvSpPr txBox="1"/>
          <p:nvPr/>
        </p:nvSpPr>
        <p:spPr>
          <a:xfrm>
            <a:off x="140993" y="42758"/>
            <a:ext cx="8463455" cy="584776"/>
          </a:xfrm>
          <a:prstGeom prst="rect">
            <a:avLst/>
          </a:prstGeom>
          <a:noFill/>
        </p:spPr>
        <p:txBody>
          <a:bodyPr wrap="square" rtlCol="0">
            <a:spAutoFit/>
          </a:bodyPr>
          <a:lstStyle/>
          <a:p>
            <a:r>
              <a:rPr lang="en-US" sz="3200" dirty="0">
                <a:solidFill>
                  <a:srgbClr val="2889AB"/>
                </a:solidFill>
                <a:latin typeface="Avenir Book"/>
                <a:ea typeface="Roboto" pitchFamily="2" charset="0"/>
                <a:cs typeface="Avenir Book"/>
              </a:rPr>
              <a:t>T</a:t>
            </a:r>
            <a:r>
              <a:rPr lang="en-US" sz="3200" dirty="0" smtClean="0">
                <a:solidFill>
                  <a:srgbClr val="2889AB"/>
                </a:solidFill>
                <a:latin typeface="Avenir Book"/>
                <a:ea typeface="Roboto" pitchFamily="2" charset="0"/>
                <a:cs typeface="Avenir Book"/>
              </a:rPr>
              <a:t>he cloud is </a:t>
            </a:r>
            <a:r>
              <a:rPr lang="en-US" sz="3200" dirty="0">
                <a:solidFill>
                  <a:srgbClr val="2889AB"/>
                </a:solidFill>
                <a:latin typeface="Avenir Book"/>
                <a:ea typeface="Roboto" pitchFamily="2" charset="0"/>
                <a:cs typeface="Avenir Book"/>
              </a:rPr>
              <a:t>a catalyst for better security</a:t>
            </a:r>
          </a:p>
        </p:txBody>
      </p:sp>
    </p:spTree>
    <p:extLst>
      <p:ext uri="{BB962C8B-B14F-4D97-AF65-F5344CB8AC3E}">
        <p14:creationId xmlns:p14="http://schemas.microsoft.com/office/powerpoint/2010/main" val="178932377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007829"/>
            <a:ext cx="8784976" cy="3970314"/>
          </a:xfrm>
          <a:prstGeom prst="rect">
            <a:avLst/>
          </a:prstGeom>
        </p:spPr>
        <p:txBody>
          <a:bodyPr wrap="square" lIns="91436" tIns="45718" rIns="91436" bIns="45718">
            <a:spAutoFit/>
          </a:bodyPr>
          <a:lstStyle/>
          <a:p>
            <a:pPr>
              <a:spcAft>
                <a:spcPts val="600"/>
              </a:spcAft>
            </a:pPr>
            <a:r>
              <a:rPr lang="en-US" sz="2000" dirty="0">
                <a:solidFill>
                  <a:srgbClr val="31859C"/>
                </a:solidFill>
                <a:latin typeface="Avenir Book"/>
                <a:cs typeface="Avenir Book"/>
              </a:rPr>
              <a:t>1. </a:t>
            </a:r>
            <a:r>
              <a:rPr lang="en-US" sz="2000" dirty="0">
                <a:solidFill>
                  <a:srgbClr val="2889AB"/>
                </a:solidFill>
                <a:latin typeface="Avenir Book"/>
                <a:cs typeface="Avenir Book"/>
              </a:rPr>
              <a:t>What kinds of data centers (Tier 1/2/3) does the cloud provider use?</a:t>
            </a:r>
          </a:p>
          <a:p>
            <a:pPr>
              <a:spcAft>
                <a:spcPts val="600"/>
              </a:spcAft>
            </a:pPr>
            <a:r>
              <a:rPr lang="en-US" sz="2000" dirty="0">
                <a:solidFill>
                  <a:srgbClr val="2889AB"/>
                </a:solidFill>
                <a:latin typeface="Avenir Book"/>
                <a:cs typeface="Avenir Book"/>
              </a:rPr>
              <a:t>2. What is your cloud provider’s disaster recovery plan?</a:t>
            </a:r>
          </a:p>
          <a:p>
            <a:pPr>
              <a:spcAft>
                <a:spcPts val="600"/>
              </a:spcAft>
            </a:pPr>
            <a:r>
              <a:rPr lang="en-US" sz="2000" dirty="0">
                <a:solidFill>
                  <a:srgbClr val="2889AB"/>
                </a:solidFill>
                <a:latin typeface="Avenir Book"/>
                <a:cs typeface="Avenir Book"/>
              </a:rPr>
              <a:t>3. What compliance certifications does the cloud provider have?</a:t>
            </a:r>
          </a:p>
          <a:p>
            <a:pPr>
              <a:spcAft>
                <a:spcPts val="600"/>
              </a:spcAft>
            </a:pPr>
            <a:r>
              <a:rPr lang="en-US" sz="2000" dirty="0">
                <a:solidFill>
                  <a:srgbClr val="2889AB"/>
                </a:solidFill>
                <a:latin typeface="Avenir Book"/>
                <a:cs typeface="Avenir Book"/>
              </a:rPr>
              <a:t>4. What are the cloud provider’s encryption policies?</a:t>
            </a:r>
          </a:p>
          <a:p>
            <a:pPr>
              <a:spcAft>
                <a:spcPts val="600"/>
              </a:spcAft>
            </a:pPr>
            <a:r>
              <a:rPr lang="en-US" sz="2000" dirty="0">
                <a:solidFill>
                  <a:srgbClr val="2889AB"/>
                </a:solidFill>
                <a:latin typeface="Avenir Book"/>
                <a:cs typeface="Avenir Book"/>
              </a:rPr>
              <a:t>5. How is my data isolated from other clients’ data?</a:t>
            </a:r>
          </a:p>
          <a:p>
            <a:pPr>
              <a:spcAft>
                <a:spcPts val="600"/>
              </a:spcAft>
            </a:pPr>
            <a:r>
              <a:rPr lang="en-US" sz="2000" dirty="0">
                <a:solidFill>
                  <a:srgbClr val="2889AB"/>
                </a:solidFill>
                <a:latin typeface="Avenir Book"/>
                <a:cs typeface="Avenir Book"/>
              </a:rPr>
              <a:t>6. Can I use my existing IAM software to control cloud access?</a:t>
            </a:r>
          </a:p>
          <a:p>
            <a:pPr>
              <a:spcAft>
                <a:spcPts val="600"/>
              </a:spcAft>
            </a:pPr>
            <a:r>
              <a:rPr lang="en-US" sz="2000" dirty="0">
                <a:solidFill>
                  <a:srgbClr val="2889AB"/>
                </a:solidFill>
                <a:latin typeface="Avenir Book"/>
                <a:cs typeface="Avenir Book"/>
              </a:rPr>
              <a:t>7. How is activity in my account monitored and documented in log files? </a:t>
            </a:r>
          </a:p>
          <a:p>
            <a:pPr>
              <a:spcAft>
                <a:spcPts val="600"/>
              </a:spcAft>
            </a:pPr>
            <a:r>
              <a:rPr lang="en-US" sz="2000" dirty="0">
                <a:solidFill>
                  <a:srgbClr val="2889AB"/>
                </a:solidFill>
                <a:latin typeface="Avenir Book"/>
                <a:cs typeface="Avenir Book"/>
              </a:rPr>
              <a:t>8. Can I visit a data center and do my own inspection?</a:t>
            </a:r>
          </a:p>
          <a:p>
            <a:pPr>
              <a:spcAft>
                <a:spcPts val="600"/>
              </a:spcAft>
            </a:pPr>
            <a:r>
              <a:rPr lang="en-US" sz="2000" dirty="0">
                <a:solidFill>
                  <a:srgbClr val="2889AB"/>
                </a:solidFill>
                <a:latin typeface="Avenir Book"/>
                <a:cs typeface="Avenir Book"/>
              </a:rPr>
              <a:t>9. What must I know in case I decide to change cloud providers? </a:t>
            </a:r>
          </a:p>
          <a:p>
            <a:pPr algn="r">
              <a:spcAft>
                <a:spcPts val="600"/>
              </a:spcAft>
            </a:pPr>
            <a:endParaRPr lang="en-US" sz="1100" dirty="0">
              <a:solidFill>
                <a:srgbClr val="2889AB"/>
              </a:solidFill>
              <a:latin typeface="Avenir Book"/>
              <a:cs typeface="Avenir Book"/>
            </a:endParaRPr>
          </a:p>
          <a:p>
            <a:pPr algn="r">
              <a:spcAft>
                <a:spcPts val="600"/>
              </a:spcAft>
            </a:pPr>
            <a:r>
              <a:rPr lang="en-US" sz="1100" dirty="0">
                <a:solidFill>
                  <a:srgbClr val="2889AB"/>
                </a:solidFill>
                <a:latin typeface="Avenir Book"/>
                <a:cs typeface="Avenir Book"/>
              </a:rPr>
              <a:t>- Stephan Lawton in </a:t>
            </a:r>
            <a:r>
              <a:rPr lang="en-US" sz="1100" dirty="0" err="1">
                <a:solidFill>
                  <a:srgbClr val="2889AB"/>
                </a:solidFill>
                <a:latin typeface="Avenir Book"/>
                <a:cs typeface="Avenir Book"/>
              </a:rPr>
              <a:t>Tom’sITPro</a:t>
            </a:r>
            <a:endParaRPr lang="en-US" sz="1100" dirty="0">
              <a:solidFill>
                <a:srgbClr val="2889AB"/>
              </a:solidFill>
              <a:latin typeface="Avenir Book"/>
              <a:cs typeface="Avenir Book"/>
            </a:endParaRPr>
          </a:p>
        </p:txBody>
      </p:sp>
      <p:sp>
        <p:nvSpPr>
          <p:cNvPr id="5" name="TextBox 4"/>
          <p:cNvSpPr txBox="1"/>
          <p:nvPr/>
        </p:nvSpPr>
        <p:spPr>
          <a:xfrm>
            <a:off x="140993" y="42758"/>
            <a:ext cx="9003007" cy="584776"/>
          </a:xfrm>
          <a:prstGeom prst="rect">
            <a:avLst/>
          </a:prstGeom>
          <a:noFill/>
        </p:spPr>
        <p:txBody>
          <a:bodyPr wrap="square" rtlCol="0">
            <a:spAutoFit/>
          </a:bodyPr>
          <a:lstStyle/>
          <a:p>
            <a:r>
              <a:rPr lang="en-US" sz="3200" dirty="0" smtClean="0">
                <a:solidFill>
                  <a:srgbClr val="2889AB"/>
                </a:solidFill>
                <a:latin typeface="Avenir Book"/>
                <a:ea typeface="Roboto" pitchFamily="2" charset="0"/>
                <a:cs typeface="Avenir Book"/>
              </a:rPr>
              <a:t>Ask the wrong question, get the wrong answer</a:t>
            </a:r>
            <a:endParaRPr lang="en-US" sz="3200" dirty="0">
              <a:solidFill>
                <a:srgbClr val="2889AB"/>
              </a:solidFill>
              <a:latin typeface="Avenir Book"/>
              <a:ea typeface="Roboto" pitchFamily="2" charset="0"/>
              <a:cs typeface="Avenir Book"/>
            </a:endParaRPr>
          </a:p>
        </p:txBody>
      </p:sp>
    </p:spTree>
    <p:extLst>
      <p:ext uri="{BB962C8B-B14F-4D97-AF65-F5344CB8AC3E}">
        <p14:creationId xmlns:p14="http://schemas.microsoft.com/office/powerpoint/2010/main" val="8085962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26218" y="699542"/>
            <a:ext cx="5544616" cy="4323945"/>
          </a:xfrm>
          <a:prstGeom prst="rect">
            <a:avLst/>
          </a:prstGeom>
        </p:spPr>
      </p:pic>
      <p:sp>
        <p:nvSpPr>
          <p:cNvPr id="5" name="Rectangle 4"/>
          <p:cNvSpPr/>
          <p:nvPr/>
        </p:nvSpPr>
        <p:spPr>
          <a:xfrm>
            <a:off x="4139952" y="1983926"/>
            <a:ext cx="900827" cy="371800"/>
          </a:xfrm>
          <a:prstGeom prst="rect">
            <a:avLst/>
          </a:prstGeom>
          <a:solidFill>
            <a:srgbClr val="93CDDD"/>
          </a:solidFill>
          <a:ln>
            <a:solidFill>
              <a:srgbClr val="247A99"/>
            </a:solidFill>
          </a:ln>
          <a:effectLst>
            <a:glow rad="63500">
              <a:schemeClr val="accent1">
                <a:satMod val="17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31859C"/>
                </a:solidFill>
                <a:latin typeface="Arial"/>
                <a:cs typeface="Arial"/>
              </a:rPr>
              <a:t>Top 20</a:t>
            </a:r>
            <a:endParaRPr lang="en-US" sz="1600" dirty="0">
              <a:solidFill>
                <a:srgbClr val="31859C"/>
              </a:solidFill>
              <a:latin typeface="Arial"/>
              <a:cs typeface="Arial"/>
            </a:endParaRPr>
          </a:p>
        </p:txBody>
      </p:sp>
      <p:sp>
        <p:nvSpPr>
          <p:cNvPr id="6" name="TextBox 5"/>
          <p:cNvSpPr txBox="1"/>
          <p:nvPr/>
        </p:nvSpPr>
        <p:spPr>
          <a:xfrm>
            <a:off x="140993" y="42758"/>
            <a:ext cx="8463455" cy="584776"/>
          </a:xfrm>
          <a:prstGeom prst="rect">
            <a:avLst/>
          </a:prstGeom>
          <a:noFill/>
        </p:spPr>
        <p:txBody>
          <a:bodyPr wrap="square" rtlCol="0">
            <a:spAutoFit/>
          </a:bodyPr>
          <a:lstStyle/>
          <a:p>
            <a:r>
              <a:rPr lang="en-US" sz="3200" dirty="0">
                <a:solidFill>
                  <a:srgbClr val="2889AB"/>
                </a:solidFill>
                <a:latin typeface="Avenir Book"/>
                <a:ea typeface="Roboto" pitchFamily="2" charset="0"/>
                <a:cs typeface="Avenir Book"/>
              </a:rPr>
              <a:t>Top 20 Critical </a:t>
            </a:r>
            <a:r>
              <a:rPr lang="en-US" sz="3200" dirty="0" smtClean="0">
                <a:solidFill>
                  <a:srgbClr val="2889AB"/>
                </a:solidFill>
                <a:latin typeface="Avenir Book"/>
                <a:ea typeface="Roboto" pitchFamily="2" charset="0"/>
                <a:cs typeface="Avenir Book"/>
              </a:rPr>
              <a:t>Controls</a:t>
            </a:r>
            <a:endParaRPr lang="en-US" sz="3200" dirty="0">
              <a:solidFill>
                <a:srgbClr val="2889AB"/>
              </a:solidFill>
              <a:latin typeface="Avenir Book"/>
              <a:ea typeface="Roboto" pitchFamily="2" charset="0"/>
              <a:cs typeface="Avenir Book"/>
            </a:endParaRPr>
          </a:p>
        </p:txBody>
      </p:sp>
    </p:spTree>
    <p:extLst>
      <p:ext uri="{BB962C8B-B14F-4D97-AF65-F5344CB8AC3E}">
        <p14:creationId xmlns:p14="http://schemas.microsoft.com/office/powerpoint/2010/main" val="174089325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43808" y="699542"/>
            <a:ext cx="3236500" cy="4248472"/>
          </a:xfrm>
          <a:prstGeom prst="rect">
            <a:avLst/>
          </a:prstGeom>
        </p:spPr>
      </p:pic>
      <p:sp>
        <p:nvSpPr>
          <p:cNvPr id="9" name="TextBox 8"/>
          <p:cNvSpPr txBox="1"/>
          <p:nvPr/>
        </p:nvSpPr>
        <p:spPr>
          <a:xfrm>
            <a:off x="107504" y="42759"/>
            <a:ext cx="4464495" cy="584776"/>
          </a:xfrm>
          <a:prstGeom prst="rect">
            <a:avLst/>
          </a:prstGeom>
          <a:noFill/>
        </p:spPr>
        <p:txBody>
          <a:bodyPr wrap="square" rtlCol="0">
            <a:spAutoFit/>
          </a:bodyPr>
          <a:lstStyle/>
          <a:p>
            <a:r>
              <a:rPr lang="en-US" sz="3200" dirty="0">
                <a:solidFill>
                  <a:srgbClr val="2889AB"/>
                </a:solidFill>
                <a:latin typeface="Avenir Book"/>
                <a:ea typeface="Roboto" pitchFamily="2" charset="0"/>
                <a:cs typeface="Avenir Book"/>
              </a:rPr>
              <a:t>Top 20 Critical </a:t>
            </a:r>
            <a:r>
              <a:rPr lang="en-US" sz="3200" dirty="0" smtClean="0">
                <a:solidFill>
                  <a:srgbClr val="2889AB"/>
                </a:solidFill>
                <a:latin typeface="Avenir Book"/>
                <a:ea typeface="Roboto" pitchFamily="2" charset="0"/>
                <a:cs typeface="Avenir Book"/>
              </a:rPr>
              <a:t>Controls</a:t>
            </a:r>
            <a:endParaRPr lang="en-US" sz="3200" dirty="0">
              <a:solidFill>
                <a:srgbClr val="2889AB"/>
              </a:solidFill>
              <a:latin typeface="Avenir Book"/>
              <a:ea typeface="Roboto" pitchFamily="2" charset="0"/>
              <a:cs typeface="Avenir Book"/>
            </a:endParaRPr>
          </a:p>
        </p:txBody>
      </p:sp>
    </p:spTree>
    <p:extLst>
      <p:ext uri="{BB962C8B-B14F-4D97-AF65-F5344CB8AC3E}">
        <p14:creationId xmlns:p14="http://schemas.microsoft.com/office/powerpoint/2010/main" val="814138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7504" y="42759"/>
            <a:ext cx="4464495" cy="584776"/>
          </a:xfrm>
          <a:prstGeom prst="rect">
            <a:avLst/>
          </a:prstGeom>
          <a:noFill/>
        </p:spPr>
        <p:txBody>
          <a:bodyPr wrap="square" rtlCol="0">
            <a:spAutoFit/>
          </a:bodyPr>
          <a:lstStyle/>
          <a:p>
            <a:r>
              <a:rPr lang="en-US" sz="3200" dirty="0">
                <a:solidFill>
                  <a:srgbClr val="2889AB"/>
                </a:solidFill>
                <a:latin typeface="Avenir Book"/>
                <a:ea typeface="Roboto" pitchFamily="2" charset="0"/>
                <a:cs typeface="Avenir Book"/>
              </a:rPr>
              <a:t>Top 20 Critical </a:t>
            </a:r>
            <a:r>
              <a:rPr lang="en-US" sz="3200" dirty="0" smtClean="0">
                <a:solidFill>
                  <a:srgbClr val="2889AB"/>
                </a:solidFill>
                <a:latin typeface="Avenir Book"/>
                <a:ea typeface="Roboto" pitchFamily="2" charset="0"/>
                <a:cs typeface="Avenir Book"/>
              </a:rPr>
              <a:t>Controls</a:t>
            </a:r>
            <a:endParaRPr lang="en-US" sz="3200" dirty="0">
              <a:solidFill>
                <a:srgbClr val="2889AB"/>
              </a:solidFill>
              <a:latin typeface="Avenir Book"/>
              <a:ea typeface="Roboto" pitchFamily="2" charset="0"/>
              <a:cs typeface="Avenir Book"/>
            </a:endParaRPr>
          </a:p>
        </p:txBody>
      </p:sp>
      <p:sp>
        <p:nvSpPr>
          <p:cNvPr id="4" name="TextBox 3"/>
          <p:cNvSpPr txBox="1"/>
          <p:nvPr/>
        </p:nvSpPr>
        <p:spPr>
          <a:xfrm>
            <a:off x="3275856" y="1203598"/>
            <a:ext cx="5400600" cy="3170099"/>
          </a:xfrm>
          <a:prstGeom prst="rect">
            <a:avLst/>
          </a:prstGeom>
          <a:noFill/>
          <a:ln>
            <a:solidFill>
              <a:srgbClr val="247A99"/>
            </a:solidFill>
          </a:ln>
        </p:spPr>
        <p:txBody>
          <a:bodyPr wrap="square" rtlCol="0">
            <a:spAutoFit/>
          </a:bodyPr>
          <a:lstStyle/>
          <a:p>
            <a:endParaRPr lang="en-US" sz="2000" dirty="0" smtClean="0">
              <a:solidFill>
                <a:srgbClr val="2889AB"/>
              </a:solidFill>
              <a:latin typeface="Avenir Book"/>
              <a:cs typeface="Avenir Book"/>
            </a:endParaRPr>
          </a:p>
          <a:p>
            <a:endParaRPr lang="en-US" sz="2000" dirty="0">
              <a:solidFill>
                <a:srgbClr val="2889AB"/>
              </a:solidFill>
              <a:latin typeface="Avenir Book"/>
              <a:cs typeface="Avenir Book"/>
            </a:endParaRPr>
          </a:p>
          <a:p>
            <a:r>
              <a:rPr lang="en-US" sz="2000" dirty="0" smtClean="0">
                <a:solidFill>
                  <a:srgbClr val="2889AB"/>
                </a:solidFill>
                <a:latin typeface="Avenir Book"/>
                <a:cs typeface="Avenir Book"/>
              </a:rPr>
              <a:t>1</a:t>
            </a:r>
            <a:r>
              <a:rPr lang="en-US" sz="2000" dirty="0">
                <a:solidFill>
                  <a:srgbClr val="2889AB"/>
                </a:solidFill>
                <a:latin typeface="Avenir Book"/>
                <a:cs typeface="Avenir Book"/>
              </a:rPr>
              <a:t>) The 20 controls in the Center for Internet Security’s Critical Security Controls identify a minimum level of information security that all organizations that collect or maintain personal information should meet. The failure to implement </a:t>
            </a:r>
            <a:r>
              <a:rPr lang="en-US" sz="2000" b="1" i="1" dirty="0">
                <a:solidFill>
                  <a:srgbClr val="2889AB"/>
                </a:solidFill>
                <a:latin typeface="Avenir Book"/>
                <a:cs typeface="Avenir Book"/>
              </a:rPr>
              <a:t>ALL</a:t>
            </a:r>
            <a:r>
              <a:rPr lang="en-US" sz="2000" dirty="0">
                <a:solidFill>
                  <a:srgbClr val="2889AB"/>
                </a:solidFill>
                <a:latin typeface="Avenir Book"/>
                <a:cs typeface="Avenir Book"/>
              </a:rPr>
              <a:t> (emphasis mine) the Controls that apply to an organization’s environment constitute a lack of reasonable security.</a:t>
            </a:r>
          </a:p>
        </p:txBody>
      </p:sp>
      <p:pic>
        <p:nvPicPr>
          <p:cNvPr id="5" name="Picture 4"/>
          <p:cNvPicPr>
            <a:picLocks noChangeAspect="1"/>
          </p:cNvPicPr>
          <p:nvPr/>
        </p:nvPicPr>
        <p:blipFill>
          <a:blip r:embed="rId2"/>
          <a:stretch>
            <a:fillRect/>
          </a:stretch>
        </p:blipFill>
        <p:spPr>
          <a:xfrm>
            <a:off x="539552" y="1203598"/>
            <a:ext cx="2275051" cy="2952328"/>
          </a:xfrm>
          <a:prstGeom prst="rect">
            <a:avLst/>
          </a:prstGeom>
        </p:spPr>
      </p:pic>
      <p:sp>
        <p:nvSpPr>
          <p:cNvPr id="6" name="Rectangle 5"/>
          <p:cNvSpPr/>
          <p:nvPr/>
        </p:nvSpPr>
        <p:spPr>
          <a:xfrm>
            <a:off x="3275856" y="1203598"/>
            <a:ext cx="5400600" cy="504056"/>
          </a:xfrm>
          <a:prstGeom prst="rect">
            <a:avLst/>
          </a:prstGeom>
          <a:solidFill>
            <a:srgbClr val="93CDDD">
              <a:alpha val="77000"/>
            </a:srgbClr>
          </a:solidFill>
          <a:ln>
            <a:solidFill>
              <a:srgbClr val="247A99"/>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solidFill>
                  <a:srgbClr val="2889AB"/>
                </a:solidFill>
                <a:latin typeface="Avenir Book"/>
                <a:cs typeface="Avenir Book"/>
              </a:rPr>
              <a:t>Recommendations</a:t>
            </a:r>
            <a:endParaRPr lang="en-US" sz="2400" dirty="0">
              <a:solidFill>
                <a:srgbClr val="2889AB"/>
              </a:solidFill>
              <a:latin typeface="Avenir Book"/>
              <a:cs typeface="Avenir Book"/>
            </a:endParaRPr>
          </a:p>
        </p:txBody>
      </p:sp>
      <p:sp>
        <p:nvSpPr>
          <p:cNvPr id="7" name="TextBox 6"/>
          <p:cNvSpPr txBox="1"/>
          <p:nvPr/>
        </p:nvSpPr>
        <p:spPr>
          <a:xfrm>
            <a:off x="4427984" y="51470"/>
            <a:ext cx="4392488" cy="584776"/>
          </a:xfrm>
          <a:prstGeom prst="rect">
            <a:avLst/>
          </a:prstGeom>
          <a:noFill/>
        </p:spPr>
        <p:txBody>
          <a:bodyPr wrap="square" rtlCol="0">
            <a:spAutoFit/>
          </a:bodyPr>
          <a:lstStyle/>
          <a:p>
            <a:r>
              <a:rPr lang="en-US" sz="3200" dirty="0" smtClean="0">
                <a:solidFill>
                  <a:srgbClr val="2889AB"/>
                </a:solidFill>
                <a:latin typeface="Avenir Book"/>
                <a:ea typeface="Roboto" pitchFamily="2" charset="0"/>
                <a:cs typeface="Avenir Book"/>
              </a:rPr>
              <a:t>- getting some teeth!</a:t>
            </a:r>
            <a:endParaRPr lang="en-US" sz="3200" dirty="0">
              <a:solidFill>
                <a:srgbClr val="2889AB"/>
              </a:solidFill>
              <a:latin typeface="Avenir Book"/>
              <a:ea typeface="Roboto" pitchFamily="2" charset="0"/>
              <a:cs typeface="Avenir Book"/>
            </a:endParaRPr>
          </a:p>
        </p:txBody>
      </p:sp>
    </p:spTree>
    <p:extLst>
      <p:ext uri="{BB962C8B-B14F-4D97-AF65-F5344CB8AC3E}">
        <p14:creationId xmlns:p14="http://schemas.microsoft.com/office/powerpoint/2010/main" val="1857086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23728" y="915566"/>
            <a:ext cx="4911446" cy="2492990"/>
          </a:xfrm>
          <a:prstGeom prst="rect">
            <a:avLst/>
          </a:prstGeom>
          <a:noFill/>
        </p:spPr>
        <p:txBody>
          <a:bodyPr wrap="square" rtlCol="0">
            <a:spAutoFit/>
          </a:bodyPr>
          <a:lstStyle/>
          <a:p>
            <a:pPr algn="dist"/>
            <a:r>
              <a:rPr lang="en-US" sz="3200" dirty="0" smtClean="0">
                <a:solidFill>
                  <a:srgbClr val="2889AB"/>
                </a:solidFill>
                <a:latin typeface="Avenir Book"/>
                <a:cs typeface="Avenir Book"/>
              </a:rPr>
              <a:t>Just because you’re</a:t>
            </a:r>
          </a:p>
          <a:p>
            <a:pPr algn="dist"/>
            <a:r>
              <a:rPr lang="en-US" sz="6000" dirty="0" smtClean="0">
                <a:solidFill>
                  <a:srgbClr val="2889AB"/>
                </a:solidFill>
                <a:effectLst>
                  <a:outerShdw blurRad="50800" dist="38100" dir="2700000" algn="tl" rotWithShape="0">
                    <a:prstClr val="black">
                      <a:alpha val="40000"/>
                    </a:prstClr>
                  </a:outerShdw>
                </a:effectLst>
                <a:latin typeface="Avenir Book"/>
                <a:cs typeface="Avenir Book"/>
              </a:rPr>
              <a:t>PARANOID</a:t>
            </a:r>
          </a:p>
          <a:p>
            <a:pPr algn="dist"/>
            <a:r>
              <a:rPr lang="en-US" sz="3200" dirty="0">
                <a:solidFill>
                  <a:srgbClr val="2889AB"/>
                </a:solidFill>
                <a:latin typeface="Avenir Book"/>
                <a:cs typeface="Avenir Book"/>
              </a:rPr>
              <a:t>i</a:t>
            </a:r>
            <a:r>
              <a:rPr lang="en-US" sz="3200" dirty="0" smtClean="0">
                <a:solidFill>
                  <a:srgbClr val="2889AB"/>
                </a:solidFill>
                <a:latin typeface="Avenir Book"/>
                <a:cs typeface="Avenir Book"/>
              </a:rPr>
              <a:t>t doesn’t mean</a:t>
            </a:r>
          </a:p>
          <a:p>
            <a:pPr algn="dist"/>
            <a:r>
              <a:rPr lang="en-US" sz="3200" dirty="0" smtClean="0">
                <a:solidFill>
                  <a:srgbClr val="2889AB"/>
                </a:solidFill>
                <a:latin typeface="Avenir Book"/>
                <a:cs typeface="Avenir Book"/>
              </a:rPr>
              <a:t>they’re not out to get you</a:t>
            </a:r>
            <a:endParaRPr lang="en-US" sz="3200" dirty="0">
              <a:solidFill>
                <a:srgbClr val="2889AB"/>
              </a:solidFill>
              <a:latin typeface="Avenir Book"/>
              <a:cs typeface="Avenir Book"/>
            </a:endParaRPr>
          </a:p>
        </p:txBody>
      </p:sp>
    </p:spTree>
    <p:extLst>
      <p:ext uri="{BB962C8B-B14F-4D97-AF65-F5344CB8AC3E}">
        <p14:creationId xmlns:p14="http://schemas.microsoft.com/office/powerpoint/2010/main" val="303515542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75856" y="4227934"/>
            <a:ext cx="2736880" cy="738664"/>
          </a:xfrm>
          <a:prstGeom prst="rect">
            <a:avLst/>
          </a:prstGeom>
          <a:noFill/>
        </p:spPr>
        <p:txBody>
          <a:bodyPr wrap="square" rtlCol="0">
            <a:spAutoFit/>
          </a:bodyPr>
          <a:lstStyle/>
          <a:p>
            <a:pPr algn="ctr"/>
            <a:r>
              <a:rPr lang="en-AU" dirty="0" smtClean="0">
                <a:solidFill>
                  <a:srgbClr val="2889AB"/>
                </a:solidFill>
                <a:latin typeface="Avenir Book"/>
                <a:cs typeface="Avenir Book"/>
              </a:rPr>
              <a:t>Mark Weatherford</a:t>
            </a:r>
            <a:endParaRPr lang="en-AU" sz="1400" dirty="0" smtClean="0">
              <a:solidFill>
                <a:srgbClr val="2889AB"/>
              </a:solidFill>
              <a:latin typeface="Avenir Book"/>
              <a:cs typeface="Avenir Book"/>
            </a:endParaRPr>
          </a:p>
          <a:p>
            <a:pPr algn="ctr"/>
            <a:r>
              <a:rPr lang="en-AU" sz="1200" dirty="0" err="1" smtClean="0">
                <a:solidFill>
                  <a:srgbClr val="2889AB"/>
                </a:solidFill>
                <a:latin typeface="Avenir Book"/>
                <a:cs typeface="Avenir Book"/>
              </a:rPr>
              <a:t>mark@varmour.com</a:t>
            </a:r>
            <a:endParaRPr lang="en-AU" sz="1200" dirty="0" smtClean="0">
              <a:solidFill>
                <a:srgbClr val="2889AB"/>
              </a:solidFill>
              <a:latin typeface="Avenir Book"/>
              <a:cs typeface="Avenir Book"/>
            </a:endParaRPr>
          </a:p>
          <a:p>
            <a:pPr algn="ctr"/>
            <a:r>
              <a:rPr lang="en-AU" sz="1200" dirty="0" smtClean="0">
                <a:solidFill>
                  <a:srgbClr val="2889AB"/>
                </a:solidFill>
                <a:latin typeface="Avenir Book"/>
                <a:cs typeface="Avenir Book"/>
              </a:rPr>
              <a:t>@</a:t>
            </a:r>
            <a:r>
              <a:rPr lang="en-AU" sz="1200" dirty="0" err="1" smtClean="0">
                <a:solidFill>
                  <a:srgbClr val="2889AB"/>
                </a:solidFill>
                <a:latin typeface="Avenir Book"/>
                <a:cs typeface="Avenir Book"/>
              </a:rPr>
              <a:t>marktw</a:t>
            </a:r>
            <a:endParaRPr lang="en-GB" sz="1200" dirty="0">
              <a:solidFill>
                <a:srgbClr val="2889AB"/>
              </a:solidFill>
              <a:latin typeface="Avenir Book"/>
              <a:cs typeface="Avenir Book"/>
            </a:endParaRPr>
          </a:p>
        </p:txBody>
      </p:sp>
      <p:pic>
        <p:nvPicPr>
          <p:cNvPr id="2" name="Picture 1"/>
          <p:cNvPicPr>
            <a:picLocks noChangeAspect="1"/>
          </p:cNvPicPr>
          <p:nvPr/>
        </p:nvPicPr>
        <p:blipFill>
          <a:blip r:embed="rId2"/>
          <a:stretch>
            <a:fillRect/>
          </a:stretch>
        </p:blipFill>
        <p:spPr>
          <a:xfrm>
            <a:off x="2915816" y="195486"/>
            <a:ext cx="3514503" cy="3921813"/>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107504" y="4227934"/>
            <a:ext cx="576064" cy="576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1181159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5576" y="771550"/>
            <a:ext cx="7632848" cy="2385268"/>
          </a:xfrm>
          <a:prstGeom prst="rect">
            <a:avLst/>
          </a:prstGeom>
        </p:spPr>
        <p:txBody>
          <a:bodyPr wrap="square">
            <a:spAutoFit/>
          </a:bodyPr>
          <a:lstStyle/>
          <a:p>
            <a:pPr algn="ctr">
              <a:spcAft>
                <a:spcPts val="600"/>
              </a:spcAft>
            </a:pPr>
            <a:r>
              <a:rPr lang="en-US" sz="3200" dirty="0">
                <a:solidFill>
                  <a:srgbClr val="2889AB"/>
                </a:solidFill>
                <a:latin typeface="Avenir Book"/>
                <a:cs typeface="Avenir Book"/>
              </a:rPr>
              <a:t>Cloud-based products and services are growing across the board and more than 86% of all workloads will be processed by cloud data centers by </a:t>
            </a:r>
            <a:r>
              <a:rPr lang="en-US" sz="3200" dirty="0" smtClean="0">
                <a:solidFill>
                  <a:srgbClr val="2889AB"/>
                </a:solidFill>
                <a:latin typeface="Avenir Book"/>
                <a:cs typeface="Avenir Book"/>
              </a:rPr>
              <a:t>2019.</a:t>
            </a:r>
          </a:p>
          <a:p>
            <a:pPr algn="r">
              <a:spcAft>
                <a:spcPts val="600"/>
              </a:spcAft>
            </a:pPr>
            <a:r>
              <a:rPr lang="en-US" sz="1600" dirty="0" smtClean="0">
                <a:solidFill>
                  <a:srgbClr val="2889AB"/>
                </a:solidFill>
                <a:latin typeface="Avenir Book"/>
                <a:cs typeface="Avenir Book"/>
              </a:rPr>
              <a:t>- Cisco Cloud Index 2015</a:t>
            </a:r>
            <a:endParaRPr lang="en-US" sz="1600" dirty="0">
              <a:solidFill>
                <a:srgbClr val="2889AB"/>
              </a:solidFill>
              <a:latin typeface="Avenir Book"/>
              <a:cs typeface="Avenir Book"/>
            </a:endParaRPr>
          </a:p>
        </p:txBody>
      </p:sp>
      <p:sp>
        <p:nvSpPr>
          <p:cNvPr id="5" name="Rectangle 4"/>
          <p:cNvSpPr/>
          <p:nvPr/>
        </p:nvSpPr>
        <p:spPr>
          <a:xfrm>
            <a:off x="395536" y="3723878"/>
            <a:ext cx="8388424" cy="1046440"/>
          </a:xfrm>
          <a:prstGeom prst="rect">
            <a:avLst/>
          </a:prstGeom>
          <a:solidFill>
            <a:schemeClr val="accent5">
              <a:lumMod val="60000"/>
              <a:lumOff val="40000"/>
            </a:schemeClr>
          </a:solidFill>
          <a:ln>
            <a:solidFill>
              <a:srgbClr val="247A99"/>
            </a:solidFill>
          </a:ln>
        </p:spPr>
        <p:txBody>
          <a:bodyPr wrap="square">
            <a:spAutoFit/>
          </a:bodyPr>
          <a:lstStyle/>
          <a:p>
            <a:pPr algn="ctr"/>
            <a:r>
              <a:rPr lang="en-US" sz="2000" b="1" u="sng" dirty="0">
                <a:solidFill>
                  <a:srgbClr val="2889AB"/>
                </a:solidFill>
                <a:latin typeface="Avenir Book"/>
                <a:ea typeface="Roboto" pitchFamily="2" charset="0"/>
                <a:cs typeface="Avenir Book"/>
              </a:rPr>
              <a:t>Bezos’ </a:t>
            </a:r>
            <a:r>
              <a:rPr lang="en-US" sz="2000" b="1" u="sng" dirty="0" smtClean="0">
                <a:solidFill>
                  <a:srgbClr val="2889AB"/>
                </a:solidFill>
                <a:latin typeface="Avenir Book"/>
                <a:ea typeface="Roboto" pitchFamily="2" charset="0"/>
                <a:cs typeface="Avenir Book"/>
              </a:rPr>
              <a:t>Law: </a:t>
            </a:r>
            <a:r>
              <a:rPr lang="en-US" sz="2000" i="1" dirty="0" smtClean="0">
                <a:solidFill>
                  <a:srgbClr val="2889AB"/>
                </a:solidFill>
                <a:latin typeface="Avenir Book"/>
                <a:cs typeface="Avenir Book"/>
              </a:rPr>
              <a:t>“Over the history of Cloud Computing, a unit of computing power price is reduced by 50 percent approximately every three years.” </a:t>
            </a:r>
          </a:p>
          <a:p>
            <a:pPr algn="r"/>
            <a:endParaRPr lang="en-US" sz="1100" dirty="0" smtClean="0">
              <a:solidFill>
                <a:srgbClr val="2889AB"/>
              </a:solidFill>
              <a:latin typeface="Avenir Book"/>
              <a:cs typeface="Avenir Book"/>
            </a:endParaRPr>
          </a:p>
          <a:p>
            <a:pPr algn="r"/>
            <a:r>
              <a:rPr lang="en-US" sz="1100" dirty="0" smtClean="0">
                <a:solidFill>
                  <a:srgbClr val="2889AB"/>
                </a:solidFill>
                <a:latin typeface="Avenir Book"/>
                <a:cs typeface="Avenir Book"/>
              </a:rPr>
              <a:t>- Greg O’Connor, CEO, </a:t>
            </a:r>
            <a:r>
              <a:rPr lang="en-US" sz="1100" dirty="0" err="1" smtClean="0">
                <a:solidFill>
                  <a:srgbClr val="2889AB"/>
                </a:solidFill>
                <a:latin typeface="Avenir Book"/>
                <a:cs typeface="Avenir Book"/>
              </a:rPr>
              <a:t>AppZero</a:t>
            </a:r>
            <a:endParaRPr lang="en-US" sz="1100" dirty="0">
              <a:solidFill>
                <a:srgbClr val="2889AB"/>
              </a:solidFill>
              <a:latin typeface="Avenir Book"/>
              <a:cs typeface="Avenir Book"/>
            </a:endParaRPr>
          </a:p>
        </p:txBody>
      </p:sp>
    </p:spTree>
    <p:extLst>
      <p:ext uri="{BB962C8B-B14F-4D97-AF65-F5344CB8AC3E}">
        <p14:creationId xmlns:p14="http://schemas.microsoft.com/office/powerpoint/2010/main" val="167313125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2106" y="1714500"/>
            <a:ext cx="7545765" cy="1592730"/>
          </a:xfrm>
          <a:prstGeom prst="rect">
            <a:avLst/>
          </a:prstGeom>
        </p:spPr>
        <p:txBody>
          <a:bodyPr vert="horz" wrap="square" lIns="68456" tIns="34288" rIns="68456" bIns="34288" rtlCol="0" anchor="t">
            <a:spAutoFit/>
          </a:bodyPr>
          <a:lstStyle/>
          <a:p>
            <a:pPr defTabSz="684343"/>
            <a:r>
              <a:rPr lang="en-US" sz="3300" dirty="0">
                <a:solidFill>
                  <a:srgbClr val="2889AB"/>
                </a:solidFill>
                <a:latin typeface="Avenir Book"/>
                <a:ea typeface="Proxima Nova" charset="0"/>
                <a:cs typeface="Avenir Book"/>
              </a:rPr>
              <a:t>The IT world is shifting from physical infrastructure to </a:t>
            </a:r>
            <a:r>
              <a:rPr lang="en-US" sz="3300" dirty="0">
                <a:solidFill>
                  <a:srgbClr val="215968"/>
                </a:solidFill>
                <a:latin typeface="Avenir Book"/>
                <a:ea typeface="Proxima Nova" charset="0"/>
                <a:cs typeface="Avenir Book"/>
              </a:rPr>
              <a:t>digital and software-defined technologies… </a:t>
            </a:r>
          </a:p>
        </p:txBody>
      </p:sp>
    </p:spTree>
    <p:extLst>
      <p:ext uri="{BB962C8B-B14F-4D97-AF65-F5344CB8AC3E}">
        <p14:creationId xmlns:p14="http://schemas.microsoft.com/office/powerpoint/2010/main" val="2615108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4983" y="1699100"/>
            <a:ext cx="6903401" cy="1592730"/>
          </a:xfrm>
          <a:prstGeom prst="rect">
            <a:avLst/>
          </a:prstGeom>
        </p:spPr>
        <p:txBody>
          <a:bodyPr vert="horz" wrap="square" lIns="68456" tIns="34288" rIns="68456" bIns="34288" rtlCol="0" anchor="t">
            <a:spAutoFit/>
          </a:bodyPr>
          <a:lstStyle/>
          <a:p>
            <a:r>
              <a:rPr lang="en-US" sz="3300" dirty="0">
                <a:solidFill>
                  <a:srgbClr val="2889AB"/>
                </a:solidFill>
                <a:latin typeface="Avenir Book"/>
                <a:cs typeface="Avenir Book"/>
              </a:rPr>
              <a:t>And the shift is having a profound effect on the </a:t>
            </a:r>
            <a:r>
              <a:rPr lang="en-US" sz="3300" dirty="0">
                <a:solidFill>
                  <a:schemeClr val="accent5">
                    <a:lumMod val="50000"/>
                  </a:schemeClr>
                </a:solidFill>
                <a:latin typeface="Avenir Book"/>
                <a:cs typeface="Avenir Book"/>
              </a:rPr>
              <a:t>core infrastructure of the data center and the cloud</a:t>
            </a:r>
          </a:p>
        </p:txBody>
      </p:sp>
    </p:spTree>
    <p:extLst>
      <p:ext uri="{BB962C8B-B14F-4D97-AF65-F5344CB8AC3E}">
        <p14:creationId xmlns:p14="http://schemas.microsoft.com/office/powerpoint/2010/main" val="24527964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4415" y="1488459"/>
            <a:ext cx="1991436" cy="740391"/>
          </a:xfrm>
          <a:prstGeom prst="rect">
            <a:avLst/>
          </a:prstGeom>
          <a:solidFill>
            <a:srgbClr val="93CDDD"/>
          </a:solidFill>
          <a:ln>
            <a:solidFill>
              <a:srgbClr val="247A9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sz="2400" dirty="0">
                <a:solidFill>
                  <a:srgbClr val="2889AB"/>
                </a:solidFill>
                <a:latin typeface="Avenir Book"/>
                <a:cs typeface="Avenir Book"/>
              </a:rPr>
              <a:t>Compute</a:t>
            </a:r>
          </a:p>
        </p:txBody>
      </p:sp>
      <p:sp>
        <p:nvSpPr>
          <p:cNvPr id="12" name="Rectangle 11"/>
          <p:cNvSpPr/>
          <p:nvPr/>
        </p:nvSpPr>
        <p:spPr>
          <a:xfrm>
            <a:off x="2581814" y="1488459"/>
            <a:ext cx="1991436" cy="740391"/>
          </a:xfrm>
          <a:prstGeom prst="rect">
            <a:avLst/>
          </a:prstGeom>
          <a:solidFill>
            <a:srgbClr val="93CDDD"/>
          </a:solidFill>
          <a:ln>
            <a:solidFill>
              <a:srgbClr val="247A9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sz="2400" dirty="0">
                <a:solidFill>
                  <a:srgbClr val="2889AB"/>
                </a:solidFill>
                <a:latin typeface="Avenir Book"/>
                <a:cs typeface="Avenir Book"/>
              </a:rPr>
              <a:t>Storage</a:t>
            </a:r>
          </a:p>
        </p:txBody>
      </p:sp>
      <p:sp>
        <p:nvSpPr>
          <p:cNvPr id="13" name="Rectangle 12"/>
          <p:cNvSpPr/>
          <p:nvPr/>
        </p:nvSpPr>
        <p:spPr>
          <a:xfrm>
            <a:off x="4639215" y="1485900"/>
            <a:ext cx="1991436" cy="740391"/>
          </a:xfrm>
          <a:prstGeom prst="rect">
            <a:avLst/>
          </a:prstGeom>
          <a:solidFill>
            <a:srgbClr val="93CDDD"/>
          </a:solidFill>
          <a:ln>
            <a:solidFill>
              <a:srgbClr val="247A9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sz="2400" dirty="0">
                <a:solidFill>
                  <a:srgbClr val="2889AB"/>
                </a:solidFill>
                <a:latin typeface="Avenir Book"/>
                <a:cs typeface="Avenir Book"/>
              </a:rPr>
              <a:t>Networking</a:t>
            </a:r>
          </a:p>
        </p:txBody>
      </p:sp>
      <p:sp>
        <p:nvSpPr>
          <p:cNvPr id="15" name="Rectangle 14"/>
          <p:cNvSpPr/>
          <p:nvPr/>
        </p:nvSpPr>
        <p:spPr>
          <a:xfrm>
            <a:off x="514178" y="2427734"/>
            <a:ext cx="1991436" cy="1296144"/>
          </a:xfrm>
          <a:prstGeom prst="rect">
            <a:avLst/>
          </a:prstGeom>
          <a:solidFill>
            <a:srgbClr val="93CDDD"/>
          </a:solidFill>
          <a:ln>
            <a:solidFill>
              <a:srgbClr val="247A9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sz="2000" dirty="0">
                <a:solidFill>
                  <a:srgbClr val="2889AB"/>
                </a:solidFill>
                <a:latin typeface="Avenir Book"/>
                <a:cs typeface="Avenir Book"/>
              </a:rPr>
              <a:t>Software Defined Computing (virtualization)</a:t>
            </a:r>
          </a:p>
        </p:txBody>
      </p:sp>
      <p:sp>
        <p:nvSpPr>
          <p:cNvPr id="16" name="Rectangle 15"/>
          <p:cNvSpPr/>
          <p:nvPr/>
        </p:nvSpPr>
        <p:spPr>
          <a:xfrm>
            <a:off x="2581814" y="2427734"/>
            <a:ext cx="1991436" cy="1296144"/>
          </a:xfrm>
          <a:prstGeom prst="rect">
            <a:avLst/>
          </a:prstGeom>
          <a:solidFill>
            <a:srgbClr val="93CDDD"/>
          </a:solidFill>
          <a:ln>
            <a:solidFill>
              <a:srgbClr val="247A9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sz="2000" dirty="0">
                <a:solidFill>
                  <a:srgbClr val="2889AB"/>
                </a:solidFill>
                <a:latin typeface="Avenir Book"/>
                <a:cs typeface="Avenir Book"/>
              </a:rPr>
              <a:t>Software Defined Storage (SDS)</a:t>
            </a:r>
          </a:p>
        </p:txBody>
      </p:sp>
      <p:sp>
        <p:nvSpPr>
          <p:cNvPr id="17" name="Rectangle 16"/>
          <p:cNvSpPr/>
          <p:nvPr/>
        </p:nvSpPr>
        <p:spPr>
          <a:xfrm>
            <a:off x="4639215" y="2427734"/>
            <a:ext cx="1991436" cy="1296144"/>
          </a:xfrm>
          <a:prstGeom prst="rect">
            <a:avLst/>
          </a:prstGeom>
          <a:solidFill>
            <a:srgbClr val="93CDDD"/>
          </a:solidFill>
          <a:ln>
            <a:solidFill>
              <a:srgbClr val="247A9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sz="2000" dirty="0">
                <a:solidFill>
                  <a:srgbClr val="2889AB"/>
                </a:solidFill>
                <a:latin typeface="Avenir Book"/>
                <a:cs typeface="Avenir Book"/>
              </a:rPr>
              <a:t>Software Defined Networking (SDN)</a:t>
            </a:r>
          </a:p>
        </p:txBody>
      </p:sp>
      <p:sp>
        <p:nvSpPr>
          <p:cNvPr id="19" name="Rectangle 18"/>
          <p:cNvSpPr/>
          <p:nvPr/>
        </p:nvSpPr>
        <p:spPr>
          <a:xfrm>
            <a:off x="6697260" y="1485900"/>
            <a:ext cx="1991436" cy="740391"/>
          </a:xfrm>
          <a:prstGeom prst="rect">
            <a:avLst/>
          </a:prstGeom>
          <a:solidFill>
            <a:srgbClr val="93CDDD"/>
          </a:solidFill>
          <a:ln>
            <a:solidFill>
              <a:srgbClr val="247A9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sz="2400" dirty="0">
                <a:solidFill>
                  <a:srgbClr val="2889AB"/>
                </a:solidFill>
                <a:latin typeface="Avenir Book"/>
                <a:cs typeface="Avenir Book"/>
              </a:rPr>
              <a:t>Security</a:t>
            </a:r>
          </a:p>
        </p:txBody>
      </p:sp>
      <p:sp>
        <p:nvSpPr>
          <p:cNvPr id="23" name="Rectangle 22"/>
          <p:cNvSpPr/>
          <p:nvPr/>
        </p:nvSpPr>
        <p:spPr>
          <a:xfrm>
            <a:off x="6697260" y="2427734"/>
            <a:ext cx="1991436" cy="1296144"/>
          </a:xfrm>
          <a:prstGeom prst="rect">
            <a:avLst/>
          </a:prstGeom>
          <a:solidFill>
            <a:srgbClr val="93CDDD"/>
          </a:solidFill>
          <a:ln>
            <a:solidFill>
              <a:srgbClr val="247A99"/>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r>
              <a:rPr lang="en-US" sz="2000" dirty="0" smtClean="0">
                <a:solidFill>
                  <a:srgbClr val="2889AB"/>
                </a:solidFill>
                <a:latin typeface="Avenir Book"/>
                <a:cs typeface="Avenir Book"/>
              </a:rPr>
              <a:t>Software Defined Security</a:t>
            </a:r>
            <a:endParaRPr lang="en-US" sz="2000" dirty="0">
              <a:solidFill>
                <a:srgbClr val="2889AB"/>
              </a:solidFill>
              <a:latin typeface="Avenir Book"/>
              <a:cs typeface="Avenir Book"/>
            </a:endParaRPr>
          </a:p>
        </p:txBody>
      </p:sp>
      <p:sp>
        <p:nvSpPr>
          <p:cNvPr id="24" name="TextBox 23"/>
          <p:cNvSpPr txBox="1"/>
          <p:nvPr/>
        </p:nvSpPr>
        <p:spPr>
          <a:xfrm>
            <a:off x="146248" y="65832"/>
            <a:ext cx="8458200" cy="561702"/>
          </a:xfrm>
          <a:prstGeom prst="rect">
            <a:avLst/>
          </a:prstGeom>
          <a:noFill/>
        </p:spPr>
        <p:txBody>
          <a:bodyPr wrap="square" lIns="68589" tIns="34295" rIns="68589" bIns="34295" rtlCol="0">
            <a:spAutoFit/>
          </a:bodyPr>
          <a:lstStyle/>
          <a:p>
            <a:r>
              <a:rPr lang="en-US" sz="3200" dirty="0">
                <a:solidFill>
                  <a:srgbClr val="2889AB"/>
                </a:solidFill>
                <a:latin typeface="Avenir Book"/>
                <a:cs typeface="Avenir Book"/>
              </a:rPr>
              <a:t>Software Defined Everything (</a:t>
            </a:r>
            <a:r>
              <a:rPr lang="en-US" sz="3200" dirty="0" err="1">
                <a:solidFill>
                  <a:srgbClr val="2889AB"/>
                </a:solidFill>
                <a:latin typeface="Avenir Book"/>
                <a:cs typeface="Avenir Book"/>
              </a:rPr>
              <a:t>SDx</a:t>
            </a:r>
            <a:r>
              <a:rPr lang="en-US" sz="3200" dirty="0">
                <a:solidFill>
                  <a:srgbClr val="2889AB"/>
                </a:solidFill>
                <a:latin typeface="Avenir Book"/>
                <a:cs typeface="Avenir Book"/>
              </a:rPr>
              <a:t>) </a:t>
            </a:r>
            <a:endParaRPr lang="en-US" sz="3200" dirty="0">
              <a:solidFill>
                <a:srgbClr val="2889AB"/>
              </a:solidFill>
              <a:latin typeface="Avenir Book"/>
              <a:ea typeface="Roboto" pitchFamily="2" charset="0"/>
              <a:cs typeface="Avenir Book"/>
            </a:endParaRPr>
          </a:p>
        </p:txBody>
      </p:sp>
      <p:sp>
        <p:nvSpPr>
          <p:cNvPr id="3" name="Rectangle 2"/>
          <p:cNvSpPr/>
          <p:nvPr/>
        </p:nvSpPr>
        <p:spPr>
          <a:xfrm>
            <a:off x="1403648" y="4011910"/>
            <a:ext cx="6120680" cy="369332"/>
          </a:xfrm>
          <a:prstGeom prst="rect">
            <a:avLst/>
          </a:prstGeom>
        </p:spPr>
        <p:txBody>
          <a:bodyPr wrap="square">
            <a:spAutoFit/>
          </a:bodyPr>
          <a:lstStyle/>
          <a:p>
            <a:pPr algn="ctr"/>
            <a:r>
              <a:rPr lang="en-US" dirty="0">
                <a:solidFill>
                  <a:srgbClr val="2889AB"/>
                </a:solidFill>
                <a:latin typeface="Avenir Book"/>
                <a:cs typeface="Avenir Book"/>
              </a:rPr>
              <a:t>Evolution of the Software Defined Data Center (SDDC)</a:t>
            </a:r>
          </a:p>
        </p:txBody>
      </p:sp>
      <p:cxnSp>
        <p:nvCxnSpPr>
          <p:cNvPr id="6" name="Straight Connector 5"/>
          <p:cNvCxnSpPr/>
          <p:nvPr/>
        </p:nvCxnSpPr>
        <p:spPr>
          <a:xfrm>
            <a:off x="611560" y="4203311"/>
            <a:ext cx="1008112" cy="0"/>
          </a:xfrm>
          <a:prstGeom prst="line">
            <a:avLst/>
          </a:prstGeom>
          <a:ln>
            <a:solidFill>
              <a:srgbClr val="247A99"/>
            </a:solidFill>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7308304" y="4218457"/>
            <a:ext cx="1296144" cy="0"/>
          </a:xfrm>
          <a:prstGeom prst="straightConnector1">
            <a:avLst/>
          </a:prstGeom>
          <a:ln>
            <a:solidFill>
              <a:srgbClr val="247A99"/>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302981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843558"/>
            <a:ext cx="5472608" cy="3416330"/>
          </a:xfrm>
          <a:prstGeom prst="rect">
            <a:avLst/>
          </a:prstGeom>
        </p:spPr>
        <p:txBody>
          <a:bodyPr wrap="square" lIns="68589" tIns="34295" rIns="68589" bIns="34295">
            <a:spAutoFit/>
          </a:bodyPr>
          <a:lstStyle/>
          <a:p>
            <a:pPr algn="ctr">
              <a:spcAft>
                <a:spcPts val="900"/>
              </a:spcAft>
            </a:pPr>
            <a:r>
              <a:rPr lang="en-US" sz="3200" dirty="0">
                <a:solidFill>
                  <a:srgbClr val="2889AB"/>
                </a:solidFill>
                <a:latin typeface="Avenir Book"/>
                <a:cs typeface="Avenir Book"/>
              </a:rPr>
              <a:t>“The era of separating traditional industries and technology industries is </a:t>
            </a:r>
            <a:r>
              <a:rPr lang="en-US" sz="3200" dirty="0" smtClean="0">
                <a:solidFill>
                  <a:srgbClr val="2889AB"/>
                </a:solidFill>
                <a:latin typeface="Avenir Book"/>
                <a:cs typeface="Avenir Book"/>
              </a:rPr>
              <a:t>over, and </a:t>
            </a:r>
            <a:r>
              <a:rPr lang="en-US" sz="3200" dirty="0">
                <a:solidFill>
                  <a:srgbClr val="2889AB"/>
                </a:solidFill>
                <a:latin typeface="Avenir Book"/>
                <a:cs typeface="Avenir Book"/>
              </a:rPr>
              <a:t>those who fail to adopt right now will soon find themselves obsolete.</a:t>
            </a:r>
            <a:r>
              <a:rPr lang="en-US" sz="3200" dirty="0" smtClean="0">
                <a:solidFill>
                  <a:srgbClr val="2889AB"/>
                </a:solidFill>
                <a:latin typeface="Avenir Book"/>
                <a:cs typeface="Avenir Book"/>
              </a:rPr>
              <a:t>”</a:t>
            </a:r>
          </a:p>
          <a:p>
            <a:pPr algn="r">
              <a:spcAft>
                <a:spcPts val="900"/>
              </a:spcAft>
            </a:pPr>
            <a:r>
              <a:rPr lang="en-US" dirty="0" smtClean="0">
                <a:solidFill>
                  <a:srgbClr val="2889AB"/>
                </a:solidFill>
                <a:latin typeface="Avenir Book"/>
                <a:cs typeface="Avenir Book"/>
              </a:rPr>
              <a:t>- </a:t>
            </a:r>
            <a:r>
              <a:rPr lang="en-US" dirty="0" err="1" smtClean="0">
                <a:solidFill>
                  <a:srgbClr val="2889AB"/>
                </a:solidFill>
                <a:latin typeface="Avenir Book"/>
                <a:cs typeface="Avenir Book"/>
              </a:rPr>
              <a:t>Forbes.com</a:t>
            </a:r>
            <a:r>
              <a:rPr lang="en-US" dirty="0" smtClean="0">
                <a:solidFill>
                  <a:srgbClr val="2889AB"/>
                </a:solidFill>
                <a:latin typeface="Avenir Book"/>
                <a:cs typeface="Avenir Book"/>
              </a:rPr>
              <a:t>   </a:t>
            </a:r>
            <a:endParaRPr lang="en-US" dirty="0">
              <a:solidFill>
                <a:srgbClr val="2889AB"/>
              </a:solidFill>
              <a:latin typeface="Avenir Book"/>
              <a:cs typeface="Avenir Book"/>
            </a:endParaRPr>
          </a:p>
        </p:txBody>
      </p:sp>
      <p:pic>
        <p:nvPicPr>
          <p:cNvPr id="4" name="Picture 3"/>
          <p:cNvPicPr>
            <a:picLocks noChangeAspect="1"/>
          </p:cNvPicPr>
          <p:nvPr/>
        </p:nvPicPr>
        <p:blipFill>
          <a:blip r:embed="rId2"/>
          <a:stretch>
            <a:fillRect/>
          </a:stretch>
        </p:blipFill>
        <p:spPr>
          <a:xfrm>
            <a:off x="5940152" y="987574"/>
            <a:ext cx="2812051" cy="3710940"/>
          </a:xfrm>
          <a:prstGeom prst="rect">
            <a:avLst/>
          </a:prstGeom>
          <a:ln>
            <a:noFill/>
          </a:ln>
          <a:effectLst>
            <a:softEdge rad="112500"/>
          </a:effectLst>
        </p:spPr>
      </p:pic>
      <p:sp>
        <p:nvSpPr>
          <p:cNvPr id="5" name="Rectangle 4"/>
          <p:cNvSpPr/>
          <p:nvPr/>
        </p:nvSpPr>
        <p:spPr>
          <a:xfrm>
            <a:off x="6660232" y="3795886"/>
            <a:ext cx="1296144" cy="216024"/>
          </a:xfrm>
          <a:prstGeom prst="rect">
            <a:avLst/>
          </a:prstGeom>
          <a:solidFill>
            <a:srgbClr val="1A180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99CEE"/>
              </a:solidFill>
            </a:endParaRPr>
          </a:p>
        </p:txBody>
      </p:sp>
    </p:spTree>
    <p:extLst>
      <p:ext uri="{BB962C8B-B14F-4D97-AF65-F5344CB8AC3E}">
        <p14:creationId xmlns:p14="http://schemas.microsoft.com/office/powerpoint/2010/main" val="3073539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548" y="1204913"/>
            <a:ext cx="2042592" cy="1123950"/>
          </a:xfrm>
          <a:prstGeom prst="rect">
            <a:avLst/>
          </a:prstGeom>
        </p:spPr>
      </p:pic>
      <p:pic>
        <p:nvPicPr>
          <p:cNvPr id="3" name="Picture 2"/>
          <p:cNvPicPr>
            <a:picLocks noChangeAspect="1"/>
          </p:cNvPicPr>
          <p:nvPr/>
        </p:nvPicPr>
        <p:blipFill>
          <a:blip r:embed="rId3"/>
          <a:stretch>
            <a:fillRect/>
          </a:stretch>
        </p:blipFill>
        <p:spPr>
          <a:xfrm>
            <a:off x="2723521" y="1204726"/>
            <a:ext cx="2000771" cy="1124138"/>
          </a:xfrm>
          <a:prstGeom prst="rect">
            <a:avLst/>
          </a:prstGeom>
        </p:spPr>
      </p:pic>
      <p:pic>
        <p:nvPicPr>
          <p:cNvPr id="4" name="Picture 3"/>
          <p:cNvPicPr>
            <a:picLocks noChangeAspect="1"/>
          </p:cNvPicPr>
          <p:nvPr/>
        </p:nvPicPr>
        <p:blipFill>
          <a:blip r:embed="rId4"/>
          <a:stretch>
            <a:fillRect/>
          </a:stretch>
        </p:blipFill>
        <p:spPr>
          <a:xfrm>
            <a:off x="4695426" y="1213857"/>
            <a:ext cx="2029939" cy="1115006"/>
          </a:xfrm>
          <a:prstGeom prst="rect">
            <a:avLst/>
          </a:prstGeom>
        </p:spPr>
      </p:pic>
      <p:pic>
        <p:nvPicPr>
          <p:cNvPr id="5" name="Picture 4"/>
          <p:cNvPicPr>
            <a:picLocks noChangeAspect="1"/>
          </p:cNvPicPr>
          <p:nvPr/>
        </p:nvPicPr>
        <p:blipFill>
          <a:blip r:embed="rId5"/>
          <a:stretch>
            <a:fillRect/>
          </a:stretch>
        </p:blipFill>
        <p:spPr>
          <a:xfrm>
            <a:off x="684162" y="2328863"/>
            <a:ext cx="2057935" cy="1143000"/>
          </a:xfrm>
          <a:prstGeom prst="rect">
            <a:avLst/>
          </a:prstGeom>
        </p:spPr>
      </p:pic>
      <p:pic>
        <p:nvPicPr>
          <p:cNvPr id="6" name="Picture 5"/>
          <p:cNvPicPr>
            <a:picLocks noChangeAspect="1"/>
          </p:cNvPicPr>
          <p:nvPr/>
        </p:nvPicPr>
        <p:blipFill>
          <a:blip r:embed="rId6"/>
          <a:stretch>
            <a:fillRect/>
          </a:stretch>
        </p:blipFill>
        <p:spPr>
          <a:xfrm>
            <a:off x="2722652" y="2328863"/>
            <a:ext cx="1972774" cy="1157527"/>
          </a:xfrm>
          <a:prstGeom prst="rect">
            <a:avLst/>
          </a:prstGeom>
        </p:spPr>
      </p:pic>
      <p:pic>
        <p:nvPicPr>
          <p:cNvPr id="7" name="Picture 6"/>
          <p:cNvPicPr>
            <a:picLocks noChangeAspect="1"/>
          </p:cNvPicPr>
          <p:nvPr/>
        </p:nvPicPr>
        <p:blipFill>
          <a:blip r:embed="rId7"/>
          <a:stretch>
            <a:fillRect/>
          </a:stretch>
        </p:blipFill>
        <p:spPr>
          <a:xfrm>
            <a:off x="4703979" y="2328863"/>
            <a:ext cx="2017503" cy="1143000"/>
          </a:xfrm>
          <a:prstGeom prst="rect">
            <a:avLst/>
          </a:prstGeom>
        </p:spPr>
      </p:pic>
      <p:pic>
        <p:nvPicPr>
          <p:cNvPr id="8" name="Picture 7"/>
          <p:cNvPicPr>
            <a:picLocks noChangeAspect="1"/>
          </p:cNvPicPr>
          <p:nvPr/>
        </p:nvPicPr>
        <p:blipFill>
          <a:blip r:embed="rId8"/>
          <a:stretch>
            <a:fillRect/>
          </a:stretch>
        </p:blipFill>
        <p:spPr>
          <a:xfrm>
            <a:off x="674439" y="3471862"/>
            <a:ext cx="2057936" cy="1157288"/>
          </a:xfrm>
          <a:prstGeom prst="rect">
            <a:avLst/>
          </a:prstGeom>
        </p:spPr>
      </p:pic>
      <p:pic>
        <p:nvPicPr>
          <p:cNvPr id="9" name="Picture 8"/>
          <p:cNvPicPr>
            <a:picLocks noChangeAspect="1"/>
          </p:cNvPicPr>
          <p:nvPr/>
        </p:nvPicPr>
        <p:blipFill>
          <a:blip r:embed="rId9"/>
          <a:stretch>
            <a:fillRect/>
          </a:stretch>
        </p:blipFill>
        <p:spPr>
          <a:xfrm>
            <a:off x="2722652" y="3471863"/>
            <a:ext cx="1972774" cy="1143000"/>
          </a:xfrm>
          <a:prstGeom prst="rect">
            <a:avLst/>
          </a:prstGeom>
        </p:spPr>
      </p:pic>
      <p:pic>
        <p:nvPicPr>
          <p:cNvPr id="10" name="Picture 9"/>
          <p:cNvPicPr>
            <a:picLocks noChangeAspect="1"/>
          </p:cNvPicPr>
          <p:nvPr/>
        </p:nvPicPr>
        <p:blipFill>
          <a:blip r:embed="rId10"/>
          <a:stretch>
            <a:fillRect/>
          </a:stretch>
        </p:blipFill>
        <p:spPr>
          <a:xfrm>
            <a:off x="6629936" y="3471863"/>
            <a:ext cx="2082106" cy="1143000"/>
          </a:xfrm>
          <a:prstGeom prst="rect">
            <a:avLst/>
          </a:prstGeom>
        </p:spPr>
      </p:pic>
      <p:pic>
        <p:nvPicPr>
          <p:cNvPr id="12" name="Picture 11"/>
          <p:cNvPicPr>
            <a:picLocks noChangeAspect="1"/>
          </p:cNvPicPr>
          <p:nvPr/>
        </p:nvPicPr>
        <p:blipFill>
          <a:blip r:embed="rId11"/>
          <a:stretch>
            <a:fillRect/>
          </a:stretch>
        </p:blipFill>
        <p:spPr>
          <a:xfrm>
            <a:off x="6724820" y="1209868"/>
            <a:ext cx="2000771" cy="1133282"/>
          </a:xfrm>
          <a:prstGeom prst="rect">
            <a:avLst/>
          </a:prstGeom>
        </p:spPr>
      </p:pic>
      <p:pic>
        <p:nvPicPr>
          <p:cNvPr id="13" name="Picture 12"/>
          <p:cNvPicPr>
            <a:picLocks noChangeAspect="1"/>
          </p:cNvPicPr>
          <p:nvPr/>
        </p:nvPicPr>
        <p:blipFill>
          <a:blip r:embed="rId12"/>
          <a:stretch>
            <a:fillRect/>
          </a:stretch>
        </p:blipFill>
        <p:spPr>
          <a:xfrm>
            <a:off x="6706546" y="2286000"/>
            <a:ext cx="2020216" cy="1200150"/>
          </a:xfrm>
          <a:prstGeom prst="rect">
            <a:avLst/>
          </a:prstGeom>
        </p:spPr>
      </p:pic>
      <p:pic>
        <p:nvPicPr>
          <p:cNvPr id="14" name="Picture 13"/>
          <p:cNvPicPr>
            <a:picLocks noChangeAspect="1"/>
          </p:cNvPicPr>
          <p:nvPr/>
        </p:nvPicPr>
        <p:blipFill>
          <a:blip r:embed="rId13"/>
          <a:stretch>
            <a:fillRect/>
          </a:stretch>
        </p:blipFill>
        <p:spPr>
          <a:xfrm>
            <a:off x="4686329" y="3466713"/>
            <a:ext cx="2057936" cy="1133475"/>
          </a:xfrm>
          <a:prstGeom prst="rect">
            <a:avLst/>
          </a:prstGeom>
        </p:spPr>
      </p:pic>
      <p:sp>
        <p:nvSpPr>
          <p:cNvPr id="15" name="TextBox 14"/>
          <p:cNvSpPr txBox="1"/>
          <p:nvPr/>
        </p:nvSpPr>
        <p:spPr>
          <a:xfrm>
            <a:off x="107504" y="65832"/>
            <a:ext cx="9073008" cy="561702"/>
          </a:xfrm>
          <a:prstGeom prst="rect">
            <a:avLst/>
          </a:prstGeom>
          <a:noFill/>
        </p:spPr>
        <p:txBody>
          <a:bodyPr wrap="square" lIns="68589" tIns="34295" rIns="68589" bIns="34295" rtlCol="0">
            <a:spAutoFit/>
          </a:bodyPr>
          <a:lstStyle/>
          <a:p>
            <a:r>
              <a:rPr lang="en-US" sz="3200" dirty="0">
                <a:solidFill>
                  <a:srgbClr val="2889AB"/>
                </a:solidFill>
                <a:latin typeface="Avenir Book"/>
                <a:cs typeface="Avenir Book"/>
              </a:rPr>
              <a:t>N</a:t>
            </a:r>
            <a:r>
              <a:rPr lang="en-US" sz="3200" dirty="0" smtClean="0">
                <a:solidFill>
                  <a:srgbClr val="2889AB"/>
                </a:solidFill>
                <a:latin typeface="Avenir Book"/>
                <a:cs typeface="Avenir Book"/>
              </a:rPr>
              <a:t>ew </a:t>
            </a:r>
            <a:r>
              <a:rPr lang="en-US" sz="3200" dirty="0">
                <a:solidFill>
                  <a:srgbClr val="2889AB"/>
                </a:solidFill>
                <a:latin typeface="Avenir Book"/>
                <a:cs typeface="Avenir Book"/>
              </a:rPr>
              <a:t>products and </a:t>
            </a:r>
            <a:r>
              <a:rPr lang="en-US" sz="3200" dirty="0" smtClean="0">
                <a:solidFill>
                  <a:srgbClr val="2889AB"/>
                </a:solidFill>
                <a:latin typeface="Avenir Book"/>
                <a:cs typeface="Avenir Book"/>
              </a:rPr>
              <a:t>services depend on the cloud</a:t>
            </a:r>
            <a:endParaRPr lang="en-US" sz="3200" dirty="0">
              <a:solidFill>
                <a:srgbClr val="2889AB"/>
              </a:solidFill>
              <a:latin typeface="Avenir Book"/>
              <a:ea typeface="Roboto" pitchFamily="2" charset="0"/>
              <a:cs typeface="Avenir Book"/>
            </a:endParaRPr>
          </a:p>
        </p:txBody>
      </p:sp>
    </p:spTree>
    <p:extLst>
      <p:ext uri="{BB962C8B-B14F-4D97-AF65-F5344CB8AC3E}">
        <p14:creationId xmlns:p14="http://schemas.microsoft.com/office/powerpoint/2010/main" val="312452828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325" y="1555060"/>
            <a:ext cx="7679043" cy="1592754"/>
          </a:xfrm>
          <a:prstGeom prst="rect">
            <a:avLst/>
          </a:prstGeom>
          <a:noFill/>
        </p:spPr>
        <p:txBody>
          <a:bodyPr wrap="none" lIns="68589" tIns="34295" rIns="68589" bIns="34295" rtlCol="0">
            <a:spAutoFit/>
          </a:bodyPr>
          <a:lstStyle/>
          <a:p>
            <a:pPr marL="137178" indent="-342946">
              <a:spcAft>
                <a:spcPts val="900"/>
              </a:spcAft>
              <a:buFont typeface="Arial"/>
              <a:buChar char="•"/>
            </a:pPr>
            <a:r>
              <a:rPr lang="en-US" sz="2800" dirty="0">
                <a:solidFill>
                  <a:srgbClr val="2889AB"/>
                </a:solidFill>
                <a:latin typeface="Avenir Book"/>
                <a:cs typeface="Avenir Book"/>
              </a:rPr>
              <a:t>Use of public cloud </a:t>
            </a:r>
            <a:r>
              <a:rPr lang="en-US" sz="2800" b="1" u="sng" dirty="0">
                <a:solidFill>
                  <a:srgbClr val="2889AB"/>
                </a:solidFill>
                <a:latin typeface="Avenir Book"/>
                <a:cs typeface="Avenir Book"/>
              </a:rPr>
              <a:t>up</a:t>
            </a:r>
            <a:r>
              <a:rPr lang="en-US" sz="2800" dirty="0">
                <a:solidFill>
                  <a:srgbClr val="2889AB"/>
                </a:solidFill>
                <a:latin typeface="Avenir Book"/>
                <a:cs typeface="Avenir Book"/>
              </a:rPr>
              <a:t> 43.3% since 2011</a:t>
            </a:r>
          </a:p>
          <a:p>
            <a:pPr marL="137178" indent="-342946">
              <a:spcAft>
                <a:spcPts val="900"/>
              </a:spcAft>
              <a:buFont typeface="Arial"/>
              <a:buChar char="•"/>
            </a:pPr>
            <a:r>
              <a:rPr lang="en-US" sz="2800" dirty="0">
                <a:solidFill>
                  <a:srgbClr val="2889AB"/>
                </a:solidFill>
                <a:latin typeface="Avenir Book"/>
                <a:cs typeface="Avenir Book"/>
              </a:rPr>
              <a:t>Use of hybrid clouds </a:t>
            </a:r>
            <a:r>
              <a:rPr lang="en-US" sz="2800" b="1" u="sng" dirty="0">
                <a:solidFill>
                  <a:srgbClr val="2889AB"/>
                </a:solidFill>
                <a:latin typeface="Avenir Book"/>
                <a:cs typeface="Avenir Book"/>
              </a:rPr>
              <a:t>up</a:t>
            </a:r>
            <a:r>
              <a:rPr lang="en-US" sz="2800" dirty="0">
                <a:solidFill>
                  <a:srgbClr val="2889AB"/>
                </a:solidFill>
                <a:latin typeface="Avenir Book"/>
                <a:cs typeface="Avenir Book"/>
              </a:rPr>
              <a:t> 19.2% since 2011</a:t>
            </a:r>
          </a:p>
          <a:p>
            <a:pPr marL="137178" indent="-342946">
              <a:spcAft>
                <a:spcPts val="900"/>
              </a:spcAft>
              <a:buFont typeface="Arial"/>
              <a:buChar char="•"/>
            </a:pPr>
            <a:r>
              <a:rPr lang="en-US" sz="2800" dirty="0">
                <a:solidFill>
                  <a:srgbClr val="2889AB"/>
                </a:solidFill>
                <a:latin typeface="Avenir Book"/>
                <a:cs typeface="Avenir Book"/>
              </a:rPr>
              <a:t>Use of private clouds </a:t>
            </a:r>
            <a:r>
              <a:rPr lang="en-US" sz="2800" b="1" u="sng" dirty="0">
                <a:solidFill>
                  <a:srgbClr val="2889AB"/>
                </a:solidFill>
                <a:latin typeface="Avenir Book"/>
                <a:cs typeface="Avenir Book"/>
              </a:rPr>
              <a:t>down</a:t>
            </a:r>
            <a:r>
              <a:rPr lang="en-US" sz="2800" dirty="0">
                <a:solidFill>
                  <a:srgbClr val="2889AB"/>
                </a:solidFill>
                <a:latin typeface="Avenir Book"/>
                <a:cs typeface="Avenir Book"/>
              </a:rPr>
              <a:t> 48.4% since 2011</a:t>
            </a:r>
          </a:p>
        </p:txBody>
      </p:sp>
      <p:sp>
        <p:nvSpPr>
          <p:cNvPr id="6" name="TextBox 5"/>
          <p:cNvSpPr txBox="1"/>
          <p:nvPr/>
        </p:nvSpPr>
        <p:spPr>
          <a:xfrm>
            <a:off x="4932040" y="3435846"/>
            <a:ext cx="3526277" cy="207759"/>
          </a:xfrm>
          <a:prstGeom prst="rect">
            <a:avLst/>
          </a:prstGeom>
          <a:noFill/>
        </p:spPr>
        <p:txBody>
          <a:bodyPr wrap="none" lIns="68589" tIns="34295" rIns="68589" bIns="34295" rtlCol="0">
            <a:spAutoFit/>
          </a:bodyPr>
          <a:lstStyle/>
          <a:p>
            <a:r>
              <a:rPr lang="en-US" sz="900" dirty="0" err="1">
                <a:solidFill>
                  <a:srgbClr val="31859C"/>
                </a:solidFill>
              </a:rPr>
              <a:t>Wikibon</a:t>
            </a:r>
            <a:r>
              <a:rPr lang="en-US" sz="900" dirty="0">
                <a:solidFill>
                  <a:srgbClr val="31859C"/>
                </a:solidFill>
              </a:rPr>
              <a:t>/North Bridge Ventures </a:t>
            </a:r>
            <a:r>
              <a:rPr lang="en-US" sz="900" dirty="0" smtClean="0">
                <a:solidFill>
                  <a:srgbClr val="31859C"/>
                </a:solidFill>
              </a:rPr>
              <a:t>2015 </a:t>
            </a:r>
            <a:r>
              <a:rPr lang="en-US" sz="900" dirty="0">
                <a:solidFill>
                  <a:srgbClr val="31859C"/>
                </a:solidFill>
              </a:rPr>
              <a:t>Future of Cloud Computing Survey</a:t>
            </a:r>
          </a:p>
        </p:txBody>
      </p:sp>
      <p:sp>
        <p:nvSpPr>
          <p:cNvPr id="8" name="TextBox 7"/>
          <p:cNvSpPr txBox="1"/>
          <p:nvPr/>
        </p:nvSpPr>
        <p:spPr>
          <a:xfrm>
            <a:off x="107504" y="77445"/>
            <a:ext cx="8928992" cy="561702"/>
          </a:xfrm>
          <a:prstGeom prst="rect">
            <a:avLst/>
          </a:prstGeom>
          <a:noFill/>
        </p:spPr>
        <p:txBody>
          <a:bodyPr wrap="square" lIns="68589" tIns="34295" rIns="68589" bIns="34295" rtlCol="0">
            <a:spAutoFit/>
          </a:bodyPr>
          <a:lstStyle/>
          <a:p>
            <a:r>
              <a:rPr lang="en-US" sz="3200" dirty="0" smtClean="0">
                <a:solidFill>
                  <a:srgbClr val="2889AB"/>
                </a:solidFill>
                <a:latin typeface="Avenir Book"/>
                <a:ea typeface="Proxima Nova" charset="0"/>
                <a:cs typeface="Avenir Book"/>
              </a:rPr>
              <a:t>Public </a:t>
            </a:r>
            <a:r>
              <a:rPr lang="en-US" sz="3200" dirty="0" err="1">
                <a:solidFill>
                  <a:srgbClr val="2889AB"/>
                </a:solidFill>
                <a:latin typeface="Avenir Book"/>
                <a:ea typeface="Proxima Nova" charset="0"/>
                <a:cs typeface="Avenir Book"/>
              </a:rPr>
              <a:t>vs</a:t>
            </a:r>
            <a:r>
              <a:rPr lang="en-US" sz="3200" dirty="0">
                <a:solidFill>
                  <a:srgbClr val="2889AB"/>
                </a:solidFill>
                <a:latin typeface="Avenir Book"/>
                <a:ea typeface="Proxima Nova" charset="0"/>
                <a:cs typeface="Avenir Book"/>
              </a:rPr>
              <a:t> hybrid cloud strategies are changing</a:t>
            </a:r>
          </a:p>
        </p:txBody>
      </p:sp>
    </p:spTree>
    <p:extLst>
      <p:ext uri="{BB962C8B-B14F-4D97-AF65-F5344CB8AC3E}">
        <p14:creationId xmlns:p14="http://schemas.microsoft.com/office/powerpoint/2010/main" val="37200852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29244</TotalTime>
  <Words>1140</Words>
  <Application>Microsoft Macintosh PowerPoint</Application>
  <PresentationFormat>On-screen Show (16:9)</PresentationFormat>
  <Paragraphs>170</Paragraphs>
  <Slides>28</Slides>
  <Notes>3</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and business operations are moving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Alisha Williams</dc:creator>
  <cp:lastModifiedBy>Mark Weatherford</cp:lastModifiedBy>
  <cp:revision>510</cp:revision>
  <cp:lastPrinted>2012-05-17T23:14:48Z</cp:lastPrinted>
  <dcterms:created xsi:type="dcterms:W3CDTF">2011-01-27T21:20:47Z</dcterms:created>
  <dcterms:modified xsi:type="dcterms:W3CDTF">2016-06-07T02:34:08Z</dcterms:modified>
</cp:coreProperties>
</file>